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3909E6-9EB8-4131-981D-920A44DA794A}" type="datetimeFigureOut">
              <a:rPr lang="en-GB" smtClean="0"/>
              <a:t>10/03/2012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909E6-9EB8-4131-981D-920A44DA794A}" type="datetimeFigureOut">
              <a:rPr lang="en-GB" smtClean="0"/>
              <a:t>10/03/2012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909E6-9EB8-4131-981D-920A44DA794A}" type="datetimeFigureOut">
              <a:rPr lang="en-GB" smtClean="0"/>
              <a:t>10/03/2012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3909E6-9EB8-4131-981D-920A44DA794A}" type="datetimeFigureOut">
              <a:rPr lang="en-GB" smtClean="0"/>
              <a:t>10/03/2012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909E6-9EB8-4131-981D-920A44DA794A}" type="datetimeFigureOut">
              <a:rPr lang="en-GB" smtClean="0"/>
              <a:t>10/03/2012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3909E6-9EB8-4131-981D-920A44DA794A}" type="datetimeFigureOut">
              <a:rPr lang="en-GB" smtClean="0"/>
              <a:t>10/03/2012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3909E6-9EB8-4131-981D-920A44DA794A}" type="datetimeFigureOut">
              <a:rPr lang="en-GB" smtClean="0"/>
              <a:t>10/03/2012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3909E6-9EB8-4131-981D-920A44DA794A}" type="datetimeFigureOut">
              <a:rPr lang="en-GB" smtClean="0"/>
              <a:t>10/03/2012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909E6-9EB8-4131-981D-920A44DA794A}" type="datetimeFigureOut">
              <a:rPr lang="en-GB" smtClean="0"/>
              <a:t>10/03/2012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909E6-9EB8-4131-981D-920A44DA794A}" type="datetimeFigureOut">
              <a:rPr lang="en-GB" smtClean="0"/>
              <a:t>10/03/2012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909E6-9EB8-4131-981D-920A44DA794A}" type="datetimeFigureOut">
              <a:rPr lang="en-GB" smtClean="0"/>
              <a:t>10/03/2012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43545-D6B8-4551-8144-DB8C4CE9883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909E6-9EB8-4131-981D-920A44DA794A}" type="datetimeFigureOut">
              <a:rPr lang="en-GB" smtClean="0"/>
              <a:t>10/03/2012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43545-D6B8-4551-8144-DB8C4CE9883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968" y="44624"/>
            <a:ext cx="8924528" cy="93610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GB" sz="5400" b="1" u="sng" dirty="0" smtClean="0">
                <a:effectLst>
                  <a:outerShdw blurRad="38100" dist="38100" dir="2700000" algn="tl">
                    <a:srgbClr val="000000">
                      <a:alpha val="43137"/>
                    </a:srgbClr>
                  </a:outerShdw>
                </a:effectLst>
                <a:latin typeface="Comic Sans MS" pitchFamily="66" charset="0"/>
              </a:rPr>
              <a:t>Capacitors </a:t>
            </a:r>
            <a:endParaRPr lang="en-GB" sz="5400" b="1" u="sng" dirty="0">
              <a:effectLst>
                <a:outerShdw blurRad="38100" dist="38100" dir="2700000" algn="tl">
                  <a:srgbClr val="000000">
                    <a:alpha val="43137"/>
                  </a:srgbClr>
                </a:outerShdw>
              </a:effectLst>
              <a:latin typeface="Comic Sans MS" pitchFamily="66" charset="0"/>
            </a:endParaRPr>
          </a:p>
        </p:txBody>
      </p:sp>
      <p:pic>
        <p:nvPicPr>
          <p:cNvPr id="11266" name="Picture 2" descr="http://www.doitpoms.ac.uk/tlplib/dielectrics/images/capacitor.jpg"/>
          <p:cNvPicPr>
            <a:picLocks noChangeAspect="1" noChangeArrowheads="1"/>
          </p:cNvPicPr>
          <p:nvPr/>
        </p:nvPicPr>
        <p:blipFill>
          <a:blip r:embed="rId2" cstate="print"/>
          <a:srcRect b="25150"/>
          <a:stretch>
            <a:fillRect/>
          </a:stretch>
        </p:blipFill>
        <p:spPr bwMode="auto">
          <a:xfrm>
            <a:off x="4423574" y="1069522"/>
            <a:ext cx="4623448" cy="1567390"/>
          </a:xfrm>
          <a:prstGeom prst="rect">
            <a:avLst/>
          </a:prstGeom>
          <a:noFill/>
        </p:spPr>
      </p:pic>
      <p:sp>
        <p:nvSpPr>
          <p:cNvPr id="6" name="TextBox 5"/>
          <p:cNvSpPr txBox="1"/>
          <p:nvPr/>
        </p:nvSpPr>
        <p:spPr>
          <a:xfrm>
            <a:off x="187896" y="1169457"/>
            <a:ext cx="4024064" cy="1323439"/>
          </a:xfrm>
          <a:prstGeom prst="rect">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sz="2000" b="1" u="sng" dirty="0" smtClean="0">
                <a:solidFill>
                  <a:schemeClr val="tx1"/>
                </a:solidFill>
                <a:latin typeface="Comic Sans MS" pitchFamily="66" charset="0"/>
              </a:rPr>
              <a:t>Capacitors store charge</a:t>
            </a:r>
            <a:r>
              <a:rPr lang="en-GB" sz="2000" dirty="0" smtClean="0">
                <a:solidFill>
                  <a:schemeClr val="tx1"/>
                </a:solidFill>
                <a:latin typeface="Comic Sans MS" pitchFamily="66" charset="0"/>
              </a:rPr>
              <a:t>. They have two metal plates where charge is stored, separated by an </a:t>
            </a:r>
            <a:r>
              <a:rPr lang="en-GB" sz="2000" b="1" i="1" dirty="0" smtClean="0">
                <a:solidFill>
                  <a:schemeClr val="tx1"/>
                </a:solidFill>
                <a:effectLst>
                  <a:outerShdw blurRad="38100" dist="38100" dir="2700000" algn="tl">
                    <a:srgbClr val="000000">
                      <a:alpha val="43137"/>
                    </a:srgbClr>
                  </a:outerShdw>
                </a:effectLst>
                <a:latin typeface="Comic Sans MS" pitchFamily="66" charset="0"/>
              </a:rPr>
              <a:t>insulating dielectric</a:t>
            </a:r>
            <a:r>
              <a:rPr lang="en-GB" sz="2000" dirty="0" smtClean="0">
                <a:solidFill>
                  <a:schemeClr val="tx1"/>
                </a:solidFill>
                <a:latin typeface="Comic Sans MS" pitchFamily="66" charset="0"/>
              </a:rPr>
              <a:t>.</a:t>
            </a:r>
            <a:endParaRPr lang="en-GB" sz="2000" dirty="0">
              <a:solidFill>
                <a:schemeClr val="tx1"/>
              </a:solidFill>
              <a:latin typeface="Comic Sans MS" pitchFamily="66" charset="0"/>
            </a:endParaRPr>
          </a:p>
        </p:txBody>
      </p:sp>
      <p:sp>
        <p:nvSpPr>
          <p:cNvPr id="7" name="TextBox 6"/>
          <p:cNvSpPr txBox="1"/>
          <p:nvPr/>
        </p:nvSpPr>
        <p:spPr>
          <a:xfrm>
            <a:off x="28968" y="2743760"/>
            <a:ext cx="9115031" cy="147732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i="1" u="sng" dirty="0" smtClean="0">
                <a:latin typeface="Comic Sans MS" pitchFamily="66" charset="0"/>
              </a:rPr>
              <a:t>To charge a capacitor, it must be connected to a voltage supply</a:t>
            </a:r>
            <a:r>
              <a:rPr lang="en-GB" i="1" u="sng" dirty="0" smtClean="0">
                <a:latin typeface="Comic Sans MS" pitchFamily="66" charset="0"/>
              </a:rPr>
              <a:t>. </a:t>
            </a:r>
            <a:r>
              <a:rPr lang="en-GB" dirty="0" smtClean="0">
                <a:latin typeface="Comic Sans MS" pitchFamily="66" charset="0"/>
              </a:rPr>
              <a:t>When a capacitor is connected to a battery, a current flows in he circuit until the capacitor is fully charged, and then stops. An </a:t>
            </a:r>
            <a:r>
              <a:rPr lang="en-GB" b="1" u="sng" dirty="0" smtClean="0">
                <a:latin typeface="Comic Sans MS" pitchFamily="66" charset="0"/>
              </a:rPr>
              <a:t>equal but opposite charge </a:t>
            </a:r>
            <a:r>
              <a:rPr lang="en-GB" dirty="0" smtClean="0">
                <a:latin typeface="Comic Sans MS" pitchFamily="66" charset="0"/>
              </a:rPr>
              <a:t>builds up on each plate causing a potential difference across the two plates. No charge can flow between them because of the insulating dielectric. </a:t>
            </a:r>
            <a:r>
              <a:rPr lang="en-GB" i="1" u="sng" dirty="0" smtClean="0">
                <a:latin typeface="Comic Sans MS" pitchFamily="66" charset="0"/>
              </a:rPr>
              <a:t> </a:t>
            </a:r>
            <a:endParaRPr lang="en-GB" i="1" u="sng" dirty="0">
              <a:latin typeface="Comic Sans MS" pitchFamily="66" charset="0"/>
            </a:endParaRPr>
          </a:p>
        </p:txBody>
      </p:sp>
      <p:sp>
        <p:nvSpPr>
          <p:cNvPr id="4" name="TextBox 3"/>
          <p:cNvSpPr txBox="1"/>
          <p:nvPr/>
        </p:nvSpPr>
        <p:spPr>
          <a:xfrm>
            <a:off x="35496" y="4433044"/>
            <a:ext cx="2734447"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latin typeface="Comic Sans MS" pitchFamily="66" charset="0"/>
              </a:rPr>
              <a:t>Electrons are attracted from this plate of the capacitor to the positive terminal of the cell. This leaves the plate ‘electron deficient’ and so it is </a:t>
            </a:r>
            <a:r>
              <a:rPr lang="en-GB" b="1" i="1" dirty="0" smtClean="0">
                <a:latin typeface="Comic Sans MS" pitchFamily="66" charset="0"/>
              </a:rPr>
              <a:t>positively charged</a:t>
            </a:r>
            <a:r>
              <a:rPr lang="en-GB" dirty="0" smtClean="0">
                <a:latin typeface="Comic Sans MS" pitchFamily="66" charset="0"/>
              </a:rPr>
              <a:t>. </a:t>
            </a:r>
            <a:endParaRPr lang="en-GB" dirty="0">
              <a:latin typeface="Comic Sans MS" pitchFamily="66" charset="0"/>
            </a:endParaRPr>
          </a:p>
        </p:txBody>
      </p:sp>
      <p:sp>
        <p:nvSpPr>
          <p:cNvPr id="5" name="TextBox 4"/>
          <p:cNvSpPr txBox="1"/>
          <p:nvPr/>
        </p:nvSpPr>
        <p:spPr>
          <a:xfrm>
            <a:off x="6265576" y="4440719"/>
            <a:ext cx="278144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dirty="0" smtClean="0">
                <a:latin typeface="Comic Sans MS" pitchFamily="66" charset="0"/>
              </a:rPr>
              <a:t>Electrons are repelled from the negative terminal of the cell and pushed onto this plate of the capacitor. The capacitor plate has an excess of electrons and so is negatively charged. </a:t>
            </a:r>
            <a:endParaRPr lang="en-GB" dirty="0">
              <a:latin typeface="Comic Sans MS" pitchFamily="66" charset="0"/>
            </a:endParaRPr>
          </a:p>
        </p:txBody>
      </p:sp>
      <p:grpSp>
        <p:nvGrpSpPr>
          <p:cNvPr id="9" name="Group 8"/>
          <p:cNvGrpSpPr/>
          <p:nvPr/>
        </p:nvGrpSpPr>
        <p:grpSpPr>
          <a:xfrm>
            <a:off x="2933746" y="4235212"/>
            <a:ext cx="3240360" cy="2594054"/>
            <a:chOff x="2987824" y="3277490"/>
            <a:chExt cx="3240360" cy="3396225"/>
          </a:xfrm>
        </p:grpSpPr>
        <p:grpSp>
          <p:nvGrpSpPr>
            <p:cNvPr id="39" name="Group 38"/>
            <p:cNvGrpSpPr/>
            <p:nvPr/>
          </p:nvGrpSpPr>
          <p:grpSpPr>
            <a:xfrm>
              <a:off x="2987824" y="3505363"/>
              <a:ext cx="3240360" cy="3168352"/>
              <a:chOff x="1691680" y="3212976"/>
              <a:chExt cx="3240360" cy="3168352"/>
            </a:xfrm>
          </p:grpSpPr>
          <p:sp>
            <p:nvSpPr>
              <p:cNvPr id="8" name="Rounded Rectangle 7"/>
              <p:cNvSpPr/>
              <p:nvPr/>
            </p:nvSpPr>
            <p:spPr>
              <a:xfrm>
                <a:off x="2987824" y="3212976"/>
                <a:ext cx="144016" cy="13681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 name="Rounded Rectangle 11"/>
              <p:cNvSpPr/>
              <p:nvPr/>
            </p:nvSpPr>
            <p:spPr>
              <a:xfrm>
                <a:off x="3491880" y="3212976"/>
                <a:ext cx="14401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rot="5400000">
                <a:off x="2411760" y="5661248"/>
                <a:ext cx="144016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095836" y="5697252"/>
                <a:ext cx="648072"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91680" y="3789040"/>
                <a:ext cx="129614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95772" y="4684948"/>
                <a:ext cx="1800200" cy="83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91680" y="5589240"/>
                <a:ext cx="129614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3635896" y="3789040"/>
                <a:ext cx="129614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951548" y="4689140"/>
                <a:ext cx="1808584" cy="83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63888" y="5589240"/>
                <a:ext cx="129614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4031940" y="5013176"/>
              <a:ext cx="504056" cy="584775"/>
            </a:xfrm>
            <a:prstGeom prst="rect">
              <a:avLst/>
            </a:prstGeom>
            <a:noFill/>
          </p:spPr>
          <p:txBody>
            <a:bodyPr wrap="square" rtlCol="0">
              <a:spAutoFit/>
            </a:bodyPr>
            <a:lstStyle/>
            <a:p>
              <a:r>
                <a:rPr lang="en-GB" sz="3200" b="1" dirty="0" smtClean="0">
                  <a:latin typeface="Comic Sans MS" pitchFamily="66" charset="0"/>
                </a:rPr>
                <a:t>+</a:t>
              </a:r>
              <a:endParaRPr lang="en-GB" sz="3200" b="1" dirty="0">
                <a:latin typeface="Comic Sans MS" pitchFamily="66" charset="0"/>
              </a:endParaRPr>
            </a:p>
          </p:txBody>
        </p:sp>
        <p:sp>
          <p:nvSpPr>
            <p:cNvPr id="20" name="TextBox 19"/>
            <p:cNvSpPr txBox="1"/>
            <p:nvPr/>
          </p:nvSpPr>
          <p:spPr>
            <a:xfrm>
              <a:off x="3923928" y="3277490"/>
              <a:ext cx="504056" cy="584775"/>
            </a:xfrm>
            <a:prstGeom prst="rect">
              <a:avLst/>
            </a:prstGeom>
            <a:noFill/>
          </p:spPr>
          <p:txBody>
            <a:bodyPr wrap="square" rtlCol="0">
              <a:spAutoFit/>
            </a:bodyPr>
            <a:lstStyle/>
            <a:p>
              <a:r>
                <a:rPr lang="en-GB" sz="3200" b="1" dirty="0" smtClean="0">
                  <a:latin typeface="Comic Sans MS" pitchFamily="66" charset="0"/>
                </a:rPr>
                <a:t>+</a:t>
              </a:r>
              <a:endParaRPr lang="en-GB" sz="3200" b="1" dirty="0">
                <a:latin typeface="Comic Sans MS" pitchFamily="66" charset="0"/>
              </a:endParaRPr>
            </a:p>
          </p:txBody>
        </p:sp>
      </p:grpSp>
      <p:sp>
        <p:nvSpPr>
          <p:cNvPr id="10" name="TextBox 9"/>
          <p:cNvSpPr txBox="1"/>
          <p:nvPr/>
        </p:nvSpPr>
        <p:spPr>
          <a:xfrm>
            <a:off x="5143453" y="4992599"/>
            <a:ext cx="504056" cy="461665"/>
          </a:xfrm>
          <a:prstGeom prst="rect">
            <a:avLst/>
          </a:prstGeom>
          <a:noFill/>
        </p:spPr>
        <p:txBody>
          <a:bodyPr wrap="square" rtlCol="0">
            <a:spAutoFit/>
          </a:bodyPr>
          <a:lstStyle/>
          <a:p>
            <a:r>
              <a:rPr lang="en-GB" sz="2400" dirty="0" smtClean="0">
                <a:latin typeface="Comic Sans MS" pitchFamily="66" charset="0"/>
              </a:rPr>
              <a:t>e</a:t>
            </a:r>
            <a:r>
              <a:rPr lang="en-GB" sz="2400" baseline="30000" dirty="0" smtClean="0">
                <a:latin typeface="Comic Sans MS" pitchFamily="66" charset="0"/>
              </a:rPr>
              <a:t>-</a:t>
            </a:r>
            <a:r>
              <a:rPr lang="en-GB" sz="2400" dirty="0" smtClean="0">
                <a:latin typeface="Comic Sans MS" pitchFamily="66" charset="0"/>
              </a:rPr>
              <a:t> </a:t>
            </a:r>
            <a:endParaRPr lang="en-GB" sz="2400" dirty="0">
              <a:latin typeface="Comic Sans MS" pitchFamily="66" charset="0"/>
            </a:endParaRPr>
          </a:p>
        </p:txBody>
      </p:sp>
      <p:sp>
        <p:nvSpPr>
          <p:cNvPr id="23" name="TextBox 22"/>
          <p:cNvSpPr txBox="1"/>
          <p:nvPr/>
        </p:nvSpPr>
        <p:spPr>
          <a:xfrm>
            <a:off x="5395481" y="5703639"/>
            <a:ext cx="504056" cy="461665"/>
          </a:xfrm>
          <a:prstGeom prst="rect">
            <a:avLst/>
          </a:prstGeom>
          <a:noFill/>
        </p:spPr>
        <p:txBody>
          <a:bodyPr wrap="square" rtlCol="0">
            <a:spAutoFit/>
          </a:bodyPr>
          <a:lstStyle/>
          <a:p>
            <a:r>
              <a:rPr lang="en-GB" sz="2400" dirty="0" smtClean="0">
                <a:latin typeface="Comic Sans MS" pitchFamily="66" charset="0"/>
              </a:rPr>
              <a:t>e</a:t>
            </a:r>
            <a:r>
              <a:rPr lang="en-GB" sz="2400" baseline="30000" dirty="0" smtClean="0">
                <a:latin typeface="Comic Sans MS" pitchFamily="66" charset="0"/>
              </a:rPr>
              <a:t>-</a:t>
            </a:r>
            <a:r>
              <a:rPr lang="en-GB" sz="2400" dirty="0" smtClean="0">
                <a:latin typeface="Comic Sans MS" pitchFamily="66" charset="0"/>
              </a:rPr>
              <a:t> </a:t>
            </a:r>
            <a:endParaRPr lang="en-GB" sz="2400" dirty="0">
              <a:latin typeface="Comic Sans MS" pitchFamily="66" charset="0"/>
            </a:endParaRPr>
          </a:p>
        </p:txBody>
      </p:sp>
      <p:sp>
        <p:nvSpPr>
          <p:cNvPr id="24" name="TextBox 23"/>
          <p:cNvSpPr txBox="1"/>
          <p:nvPr/>
        </p:nvSpPr>
        <p:spPr>
          <a:xfrm>
            <a:off x="3131840" y="5729264"/>
            <a:ext cx="504056" cy="461665"/>
          </a:xfrm>
          <a:prstGeom prst="rect">
            <a:avLst/>
          </a:prstGeom>
          <a:noFill/>
        </p:spPr>
        <p:txBody>
          <a:bodyPr wrap="square" rtlCol="0">
            <a:spAutoFit/>
          </a:bodyPr>
          <a:lstStyle/>
          <a:p>
            <a:r>
              <a:rPr lang="en-GB" sz="2400" dirty="0" smtClean="0">
                <a:latin typeface="Comic Sans MS" pitchFamily="66" charset="0"/>
              </a:rPr>
              <a:t>e</a:t>
            </a:r>
            <a:r>
              <a:rPr lang="en-GB" sz="2400" baseline="30000" dirty="0" smtClean="0">
                <a:latin typeface="Comic Sans MS" pitchFamily="66" charset="0"/>
              </a:rPr>
              <a:t>-</a:t>
            </a:r>
            <a:r>
              <a:rPr lang="en-GB" sz="2400" dirty="0" smtClean="0">
                <a:latin typeface="Comic Sans MS" pitchFamily="66" charset="0"/>
              </a:rPr>
              <a:t> </a:t>
            </a:r>
            <a:endParaRPr lang="en-GB" sz="2400" dirty="0">
              <a:latin typeface="Comic Sans MS" pitchFamily="66" charset="0"/>
            </a:endParaRPr>
          </a:p>
        </p:txBody>
      </p:sp>
      <p:sp>
        <p:nvSpPr>
          <p:cNvPr id="26" name="TextBox 25"/>
          <p:cNvSpPr txBox="1"/>
          <p:nvPr/>
        </p:nvSpPr>
        <p:spPr>
          <a:xfrm>
            <a:off x="3143101" y="4941168"/>
            <a:ext cx="504056" cy="461665"/>
          </a:xfrm>
          <a:prstGeom prst="rect">
            <a:avLst/>
          </a:prstGeom>
          <a:noFill/>
        </p:spPr>
        <p:txBody>
          <a:bodyPr wrap="square" rtlCol="0">
            <a:spAutoFit/>
          </a:bodyPr>
          <a:lstStyle/>
          <a:p>
            <a:r>
              <a:rPr lang="en-GB" sz="2400" dirty="0" smtClean="0">
                <a:latin typeface="Comic Sans MS" pitchFamily="66" charset="0"/>
              </a:rPr>
              <a:t>e</a:t>
            </a:r>
            <a:r>
              <a:rPr lang="en-GB" sz="2400" baseline="30000" dirty="0" smtClean="0">
                <a:latin typeface="Comic Sans MS" pitchFamily="66" charset="0"/>
              </a:rPr>
              <a:t>-</a:t>
            </a:r>
            <a:r>
              <a:rPr lang="en-GB" sz="2400" dirty="0" smtClean="0">
                <a:latin typeface="Comic Sans MS" pitchFamily="66" charset="0"/>
              </a:rPr>
              <a:t> </a:t>
            </a:r>
            <a:endParaRPr lang="en-GB" sz="2400" dirty="0">
              <a:latin typeface="Comic Sans MS" pitchFamily="66" charset="0"/>
            </a:endParaRPr>
          </a:p>
        </p:txBody>
      </p:sp>
      <p:cxnSp>
        <p:nvCxnSpPr>
          <p:cNvPr id="13" name="Straight Arrow Connector 12"/>
          <p:cNvCxnSpPr/>
          <p:nvPr/>
        </p:nvCxnSpPr>
        <p:spPr>
          <a:xfrm>
            <a:off x="5526034" y="5223431"/>
            <a:ext cx="37350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5868144" y="5388024"/>
            <a:ext cx="0" cy="6332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H="1">
            <a:off x="4990585" y="5949280"/>
            <a:ext cx="37350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flipH="1">
            <a:off x="3563888" y="6021288"/>
            <a:ext cx="37350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a:off x="3527884" y="5157192"/>
            <a:ext cx="55013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flipV="1">
            <a:off x="3275856" y="5330825"/>
            <a:ext cx="0" cy="5216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8619" t="33000" r="51431" b="28290"/>
          <a:stretch/>
        </p:blipFill>
        <p:spPr bwMode="auto">
          <a:xfrm>
            <a:off x="35496" y="46965"/>
            <a:ext cx="3491880" cy="3454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779912" y="188640"/>
            <a:ext cx="5256584" cy="3170099"/>
          </a:xfrm>
          <a:prstGeom prst="rect">
            <a:avLst/>
          </a:prstGeom>
          <a:effectLst>
            <a:glow rad="1397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dirty="0" smtClean="0">
                <a:latin typeface="Comic Sans MS" pitchFamily="66" charset="0"/>
              </a:rPr>
              <a:t>Initially, when charging a capacitor, the </a:t>
            </a:r>
            <a:r>
              <a:rPr lang="en-GB" sz="2000" b="1" u="sng" dirty="0" smtClean="0">
                <a:latin typeface="Comic Sans MS" pitchFamily="66" charset="0"/>
              </a:rPr>
              <a:t>current</a:t>
            </a:r>
            <a:r>
              <a:rPr lang="en-GB" sz="2000" dirty="0" smtClean="0">
                <a:latin typeface="Comic Sans MS" pitchFamily="66" charset="0"/>
              </a:rPr>
              <a:t> through the circuit is </a:t>
            </a:r>
            <a:r>
              <a:rPr lang="en-GB" sz="2000" b="1" u="sng" dirty="0" smtClean="0">
                <a:latin typeface="Comic Sans MS" pitchFamily="66" charset="0"/>
              </a:rPr>
              <a:t>high</a:t>
            </a:r>
            <a:r>
              <a:rPr lang="en-GB" sz="2000" dirty="0" smtClean="0">
                <a:latin typeface="Comic Sans MS" pitchFamily="66" charset="0"/>
              </a:rPr>
              <a:t>. As charge builds up on the plates, </a:t>
            </a:r>
            <a:r>
              <a:rPr lang="en-GB" sz="2000" b="1" i="1" u="sng" dirty="0" smtClean="0">
                <a:latin typeface="Comic Sans MS" pitchFamily="66" charset="0"/>
              </a:rPr>
              <a:t>electrostatic repulsion </a:t>
            </a:r>
            <a:r>
              <a:rPr lang="en-GB" sz="2000" dirty="0" smtClean="0">
                <a:latin typeface="Comic Sans MS" pitchFamily="66" charset="0"/>
              </a:rPr>
              <a:t>makes it </a:t>
            </a:r>
            <a:r>
              <a:rPr lang="en-GB" sz="2000" b="1" u="sng" dirty="0" smtClean="0">
                <a:latin typeface="Comic Sans MS" pitchFamily="66" charset="0"/>
              </a:rPr>
              <a:t>harder</a:t>
            </a:r>
            <a:r>
              <a:rPr lang="en-GB" sz="2000" dirty="0" smtClean="0">
                <a:latin typeface="Comic Sans MS" pitchFamily="66" charset="0"/>
              </a:rPr>
              <a:t> for electrons to be deposited on the negative plate. </a:t>
            </a:r>
            <a:r>
              <a:rPr lang="en-GB" sz="2000" b="1" u="sng" dirty="0" smtClean="0">
                <a:solidFill>
                  <a:srgbClr val="008000"/>
                </a:solidFill>
                <a:effectLst>
                  <a:outerShdw blurRad="38100" dist="38100" dir="2700000" algn="tl">
                    <a:srgbClr val="000000">
                      <a:alpha val="43137"/>
                    </a:srgbClr>
                  </a:outerShdw>
                </a:effectLst>
                <a:latin typeface="Comic Sans MS" pitchFamily="66" charset="0"/>
              </a:rPr>
              <a:t>When the potential difference across the capacitor is equal to the potential difference across the battery, the current falls to 0 </a:t>
            </a:r>
            <a:r>
              <a:rPr lang="en-GB" sz="2000" dirty="0" smtClean="0">
                <a:latin typeface="Comic Sans MS" pitchFamily="66" charset="0"/>
              </a:rPr>
              <a:t>and the </a:t>
            </a:r>
            <a:r>
              <a:rPr lang="en-GB" sz="2000" i="1" dirty="0" smtClean="0">
                <a:latin typeface="Comic Sans MS" pitchFamily="66" charset="0"/>
              </a:rPr>
              <a:t>capacitor is fully charged. </a:t>
            </a:r>
            <a:endParaRPr lang="en-GB" sz="2000" i="1" dirty="0">
              <a:latin typeface="Comic Sans MS" pitchFamily="66" charset="0"/>
            </a:endParaRPr>
          </a:p>
        </p:txBody>
      </p:sp>
      <p:sp>
        <p:nvSpPr>
          <p:cNvPr id="6" name="TextBox 5"/>
          <p:cNvSpPr txBox="1"/>
          <p:nvPr/>
        </p:nvSpPr>
        <p:spPr>
          <a:xfrm>
            <a:off x="179512" y="3792695"/>
            <a:ext cx="3888432" cy="255454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3200" b="1" dirty="0" smtClean="0">
                <a:effectLst>
                  <a:outerShdw blurRad="38100" dist="38100" dir="2700000" algn="tl">
                    <a:srgbClr val="000000">
                      <a:alpha val="43137"/>
                    </a:srgbClr>
                  </a:outerShdw>
                </a:effectLst>
                <a:latin typeface="Comic Sans MS" pitchFamily="66" charset="0"/>
              </a:rPr>
              <a:t>Capacitance is the charge stored per unit of potential difference across the capacitor. </a:t>
            </a:r>
            <a:endParaRPr lang="en-GB" sz="3200" b="1" dirty="0">
              <a:effectLst>
                <a:outerShdw blurRad="38100" dist="38100" dir="2700000" algn="tl">
                  <a:srgbClr val="000000">
                    <a:alpha val="43137"/>
                  </a:srgbClr>
                </a:outerShdw>
              </a:effectLst>
              <a:latin typeface="Comic Sans MS" pitchFamily="66" charset="0"/>
            </a:endParaRPr>
          </a:p>
        </p:txBody>
      </p:sp>
      <p:sp>
        <p:nvSpPr>
          <p:cNvPr id="7" name="TextBox 6"/>
          <p:cNvSpPr txBox="1"/>
          <p:nvPr/>
        </p:nvSpPr>
        <p:spPr>
          <a:xfrm>
            <a:off x="4283968" y="3573016"/>
            <a:ext cx="4608512"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dirty="0" smtClean="0">
                <a:latin typeface="Comic Sans MS" pitchFamily="66" charset="0"/>
              </a:rPr>
              <a:t>The unit of capacitance is the </a:t>
            </a:r>
            <a:r>
              <a:rPr lang="en-GB" sz="2000" b="1" u="sng" dirty="0" smtClean="0">
                <a:latin typeface="Comic Sans MS" pitchFamily="66" charset="0"/>
              </a:rPr>
              <a:t>farad</a:t>
            </a:r>
            <a:r>
              <a:rPr lang="en-GB" sz="2000" dirty="0" smtClean="0">
                <a:latin typeface="Comic Sans MS" pitchFamily="66" charset="0"/>
              </a:rPr>
              <a:t>. </a:t>
            </a:r>
            <a:r>
              <a:rPr lang="en-GB" sz="2000" b="1" dirty="0" smtClean="0">
                <a:effectLst>
                  <a:outerShdw blurRad="38100" dist="38100" dir="2700000" algn="tl">
                    <a:srgbClr val="000000">
                      <a:alpha val="43137"/>
                    </a:srgbClr>
                  </a:outerShdw>
                </a:effectLst>
                <a:latin typeface="Comic Sans MS" pitchFamily="66" charset="0"/>
              </a:rPr>
              <a:t>A capacitor has a capacitance of 1 farad is it stores 1 coulomb of charge per 1 volt potential difference across it. </a:t>
            </a:r>
            <a:endParaRPr lang="en-GB" sz="2000" b="1" dirty="0">
              <a:effectLst>
                <a:outerShdw blurRad="38100" dist="38100" dir="2700000" algn="tl">
                  <a:srgbClr val="000000">
                    <a:alpha val="43137"/>
                  </a:srgbClr>
                </a:outerShdw>
              </a:effectLst>
              <a:latin typeface="Comic Sans MS" pitchFamily="66" charset="0"/>
            </a:endParaRPr>
          </a:p>
        </p:txBody>
      </p:sp>
      <mc:AlternateContent xmlns:mc="http://schemas.openxmlformats.org/markup-compatibility/2006">
        <mc:Choice xmlns:a14="http://schemas.microsoft.com/office/drawing/2010/main" Requires="a14">
          <p:sp>
            <p:nvSpPr>
              <p:cNvPr id="8" name="TextBox 7"/>
              <p:cNvSpPr txBox="1"/>
              <p:nvPr/>
            </p:nvSpPr>
            <p:spPr>
              <a:xfrm>
                <a:off x="4283968" y="5373216"/>
                <a:ext cx="2232248" cy="1246560"/>
              </a:xfrm>
              <a:prstGeom prst="rect">
                <a:avLst/>
              </a:prstGeom>
              <a:solidFill>
                <a:schemeClr val="bg1"/>
              </a:solidFill>
            </p:spPr>
            <p:style>
              <a:lnRef idx="2">
                <a:schemeClr val="accent4"/>
              </a:lnRef>
              <a:fillRef idx="1">
                <a:schemeClr val="lt1"/>
              </a:fillRef>
              <a:effectRef idx="0">
                <a:schemeClr val="accent4"/>
              </a:effectRef>
              <a:fontRef idx="minor">
                <a:schemeClr val="dk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GB" sz="4000" b="1" i="1" smtClean="0">
                          <a:latin typeface="Cambria Math"/>
                          <a:ea typeface="Cambria Math"/>
                        </a:rPr>
                        <m:t>𝑪</m:t>
                      </m:r>
                      <m:r>
                        <a:rPr lang="en-GB" sz="4000" b="1" i="1" smtClean="0">
                          <a:latin typeface="Cambria Math"/>
                          <a:ea typeface="Cambria Math"/>
                        </a:rPr>
                        <m:t>=</m:t>
                      </m:r>
                      <m:f>
                        <m:fPr>
                          <m:ctrlPr>
                            <a:rPr lang="en-GB" sz="4000" b="1" i="1" smtClean="0">
                              <a:latin typeface="Cambria Math"/>
                            </a:rPr>
                          </m:ctrlPr>
                        </m:fPr>
                        <m:num>
                          <m:r>
                            <a:rPr lang="en-GB" sz="4000" b="1" i="1" smtClean="0">
                              <a:latin typeface="Cambria Math"/>
                            </a:rPr>
                            <m:t>𝑸</m:t>
                          </m:r>
                        </m:num>
                        <m:den>
                          <m:r>
                            <a:rPr lang="en-GB" sz="4000" b="1" i="1" smtClean="0">
                              <a:latin typeface="Cambria Math"/>
                            </a:rPr>
                            <m:t>𝑽</m:t>
                          </m:r>
                        </m:den>
                      </m:f>
                    </m:oMath>
                  </m:oMathPara>
                </a14:m>
                <a:endParaRPr lang="en-GB" sz="4000" b="1" dirty="0"/>
              </a:p>
            </p:txBody>
          </p:sp>
        </mc:Choice>
        <mc:Fallback>
          <p:sp>
            <p:nvSpPr>
              <p:cNvPr id="8" name="TextBox 7"/>
              <p:cNvSpPr txBox="1">
                <a:spLocks noRot="1" noChangeAspect="1" noMove="1" noResize="1" noEditPoints="1" noAdjustHandles="1" noChangeArrowheads="1" noChangeShapeType="1" noTextEdit="1"/>
              </p:cNvSpPr>
              <p:nvPr/>
            </p:nvSpPr>
            <p:spPr>
              <a:xfrm>
                <a:off x="4283968" y="5373216"/>
                <a:ext cx="2232248" cy="1246560"/>
              </a:xfrm>
              <a:prstGeom prst="rect">
                <a:avLst/>
              </a:prstGeom>
              <a:blipFill rotWithShape="1">
                <a:blip r:embed="rId3"/>
                <a:stretch>
                  <a:fillRect/>
                </a:stretch>
              </a:blipFill>
            </p:spPr>
            <p:txBody>
              <a:bodyPr/>
              <a:lstStyle/>
              <a:p>
                <a:r>
                  <a:rPr lang="en-GB">
                    <a:noFill/>
                  </a:rPr>
                  <a:t> </a:t>
                </a:r>
              </a:p>
            </p:txBody>
          </p:sp>
        </mc:Fallback>
      </mc:AlternateContent>
      <p:sp>
        <p:nvSpPr>
          <p:cNvPr id="9" name="TextBox 8"/>
          <p:cNvSpPr txBox="1"/>
          <p:nvPr/>
        </p:nvSpPr>
        <p:spPr>
          <a:xfrm>
            <a:off x="6767915" y="5373216"/>
            <a:ext cx="2088232" cy="1200329"/>
          </a:xfrm>
          <a:prstGeom prst="rect">
            <a:avLst/>
          </a:prstGeom>
          <a:solidFill>
            <a:schemeClr val="tx2">
              <a:lumMod val="20000"/>
              <a:lumOff val="80000"/>
            </a:schemeClr>
          </a:solidFill>
        </p:spPr>
        <p:txBody>
          <a:bodyPr wrap="square" rtlCol="0">
            <a:spAutoFit/>
          </a:bodyPr>
          <a:lstStyle/>
          <a:p>
            <a:r>
              <a:rPr lang="en-GB" i="1" dirty="0" smtClean="0"/>
              <a:t>Capacitances are usually measured in </a:t>
            </a:r>
            <a:r>
              <a:rPr lang="el-GR" i="1" dirty="0" smtClean="0"/>
              <a:t>μ</a:t>
            </a:r>
            <a:r>
              <a:rPr lang="en-GB" i="1" dirty="0" smtClean="0"/>
              <a:t>F (x10</a:t>
            </a:r>
            <a:r>
              <a:rPr lang="en-GB" i="1" baseline="30000" dirty="0" smtClean="0"/>
              <a:t>-6</a:t>
            </a:r>
            <a:r>
              <a:rPr lang="en-GB" i="1" dirty="0" smtClean="0"/>
              <a:t>) </a:t>
            </a:r>
            <a:r>
              <a:rPr lang="en-GB" i="1" dirty="0" err="1" smtClean="0"/>
              <a:t>nF</a:t>
            </a:r>
            <a:r>
              <a:rPr lang="en-GB" i="1" dirty="0" smtClean="0"/>
              <a:t> (x10</a:t>
            </a:r>
            <a:r>
              <a:rPr lang="en-GB" i="1" baseline="30000" dirty="0" smtClean="0"/>
              <a:t>-9</a:t>
            </a:r>
            <a:r>
              <a:rPr lang="en-GB" i="1" dirty="0" smtClean="0"/>
              <a:t>) or pF (x10</a:t>
            </a:r>
            <a:r>
              <a:rPr lang="en-GB" i="1" baseline="30000" dirty="0" smtClean="0"/>
              <a:t>-12</a:t>
            </a:r>
            <a:r>
              <a:rPr lang="en-GB" i="1" dirty="0" smtClean="0"/>
              <a:t>) </a:t>
            </a:r>
            <a:endParaRPr lang="en-GB" i="1" dirty="0"/>
          </a:p>
        </p:txBody>
      </p:sp>
    </p:spTree>
    <p:extLst>
      <p:ext uri="{BB962C8B-B14F-4D97-AF65-F5344CB8AC3E}">
        <p14:creationId xmlns:p14="http://schemas.microsoft.com/office/powerpoint/2010/main" val="221577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008" y="65871"/>
            <a:ext cx="8964488" cy="5847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3200" b="1" u="sng" dirty="0" smtClean="0">
                <a:effectLst>
                  <a:outerShdw blurRad="38100" dist="38100" dir="2700000" algn="tl">
                    <a:srgbClr val="000000">
                      <a:alpha val="43137"/>
                    </a:srgbClr>
                  </a:outerShdw>
                </a:effectLst>
                <a:latin typeface="Comic Sans MS" pitchFamily="66" charset="0"/>
              </a:rPr>
              <a:t>Capacitors store Energy </a:t>
            </a:r>
            <a:endParaRPr lang="en-GB" sz="3200" b="1" u="sng" dirty="0">
              <a:effectLst>
                <a:outerShdw blurRad="38100" dist="38100" dir="2700000" algn="tl">
                  <a:srgbClr val="000000">
                    <a:alpha val="43137"/>
                  </a:srgbClr>
                </a:outerShdw>
              </a:effectLst>
              <a:latin typeface="Comic Sans MS" pitchFamily="66" charset="0"/>
            </a:endParaRPr>
          </a:p>
        </p:txBody>
      </p:sp>
      <p:pic>
        <p:nvPicPr>
          <p:cNvPr id="2050" name="Picture 2" descr="http://www.matrixmultimedia.com/courses/ecc/uploads/capengy.png"/>
          <p:cNvPicPr>
            <a:picLocks noChangeAspect="1" noChangeArrowheads="1"/>
          </p:cNvPicPr>
          <p:nvPr/>
        </p:nvPicPr>
        <p:blipFill rotWithShape="1">
          <a:blip r:embed="rId2">
            <a:extLst>
              <a:ext uri="{28A0092B-C50C-407E-A947-70E740481C1C}">
                <a14:useLocalDpi xmlns:a14="http://schemas.microsoft.com/office/drawing/2010/main" val="0"/>
              </a:ext>
            </a:extLst>
          </a:blip>
          <a:srcRect b="2420"/>
          <a:stretch/>
        </p:blipFill>
        <p:spPr bwMode="auto">
          <a:xfrm>
            <a:off x="107505" y="764704"/>
            <a:ext cx="3744415" cy="37444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923929" y="737409"/>
            <a:ext cx="5220072" cy="1323439"/>
          </a:xfrm>
          <a:prstGeom prst="rect">
            <a:avLst/>
          </a:prstGeom>
          <a:noFill/>
        </p:spPr>
        <p:txBody>
          <a:bodyPr wrap="square" rtlCol="0">
            <a:spAutoFit/>
          </a:bodyPr>
          <a:lstStyle/>
          <a:p>
            <a:r>
              <a:rPr lang="en-GB" sz="1600" i="1" dirty="0" smtClean="0">
                <a:latin typeface="Comic Sans MS" pitchFamily="66" charset="0"/>
              </a:rPr>
              <a:t>After a capacitor has been charged, electrical energy is stored by the capacitor. When the capacitor is allowed to discharge through a component, a bulb for example, the electrical energy will be converted into light and heat. </a:t>
            </a:r>
            <a:endParaRPr lang="en-GB" sz="1600" i="1" dirty="0">
              <a:latin typeface="Comic Sans MS" pitchFamily="66" charset="0"/>
            </a:endParaRPr>
          </a:p>
        </p:txBody>
      </p:sp>
      <p:sp>
        <p:nvSpPr>
          <p:cNvPr id="6" name="TextBox 5"/>
          <p:cNvSpPr txBox="1"/>
          <p:nvPr/>
        </p:nvSpPr>
        <p:spPr>
          <a:xfrm>
            <a:off x="4114209" y="2117755"/>
            <a:ext cx="4778271"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latin typeface="Comic Sans MS" pitchFamily="66" charset="0"/>
              </a:rPr>
              <a:t>When a capacitor is charged, work is done removing charge from one plate and depositing it on the other to charge the capacitor. The energy comes from the electrical energy of the battery, so </a:t>
            </a:r>
            <a:r>
              <a:rPr lang="en-GB" b="1" u="sng" dirty="0" smtClean="0">
                <a:latin typeface="Comic Sans MS" pitchFamily="66" charset="0"/>
              </a:rPr>
              <a:t>the energy stored by a capacitor must be equal to the work done by the battery.</a:t>
            </a:r>
            <a:endParaRPr lang="en-GB" b="1" u="sng" dirty="0">
              <a:latin typeface="Comic Sans MS" pitchFamily="66" charset="0"/>
            </a:endParaRPr>
          </a:p>
        </p:txBody>
      </p:sp>
      <mc:AlternateContent xmlns:mc="http://schemas.openxmlformats.org/markup-compatibility/2006">
        <mc:Choice xmlns:a14="http://schemas.microsoft.com/office/drawing/2010/main" Requires="a14">
          <p:sp>
            <p:nvSpPr>
              <p:cNvPr id="7" name="TextBox 6"/>
              <p:cNvSpPr txBox="1"/>
              <p:nvPr/>
            </p:nvSpPr>
            <p:spPr>
              <a:xfrm>
                <a:off x="107504" y="4863081"/>
                <a:ext cx="2755417" cy="12448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GB" sz="4000" b="1" i="1" smtClean="0">
                          <a:latin typeface="Cambria Math"/>
                          <a:ea typeface="Cambria Math"/>
                        </a:rPr>
                        <m:t>𝑾</m:t>
                      </m:r>
                      <m:r>
                        <a:rPr lang="en-GB" sz="4000" b="1" i="1" smtClean="0">
                          <a:latin typeface="Cambria Math"/>
                          <a:ea typeface="Cambria Math"/>
                        </a:rPr>
                        <m:t>=</m:t>
                      </m:r>
                      <m:f>
                        <m:fPr>
                          <m:ctrlPr>
                            <a:rPr lang="en-GB" sz="4000" b="1" i="1" smtClean="0">
                              <a:latin typeface="Cambria Math"/>
                            </a:rPr>
                          </m:ctrlPr>
                        </m:fPr>
                        <m:num>
                          <m:r>
                            <a:rPr lang="en-GB" sz="4000" b="1" i="1" smtClean="0">
                              <a:latin typeface="Cambria Math"/>
                            </a:rPr>
                            <m:t>𝟏</m:t>
                          </m:r>
                        </m:num>
                        <m:den>
                          <m:r>
                            <a:rPr lang="en-GB" sz="4000" b="1" i="1" smtClean="0">
                              <a:latin typeface="Cambria Math"/>
                            </a:rPr>
                            <m:t>𝟐</m:t>
                          </m:r>
                        </m:den>
                      </m:f>
                      <m:r>
                        <a:rPr lang="en-GB" sz="4000" b="1" i="1" smtClean="0">
                          <a:latin typeface="Cambria Math"/>
                        </a:rPr>
                        <m:t>𝑸𝑽</m:t>
                      </m:r>
                      <m:r>
                        <a:rPr lang="en-GB" sz="4000" b="1" i="1" smtClean="0">
                          <a:latin typeface="Cambria Math"/>
                        </a:rPr>
                        <m:t> </m:t>
                      </m:r>
                    </m:oMath>
                  </m:oMathPara>
                </a14:m>
                <a:endParaRPr lang="en-GB" sz="4000" b="1" dirty="0"/>
              </a:p>
            </p:txBody>
          </p:sp>
        </mc:Choice>
        <mc:Fallback>
          <p:sp>
            <p:nvSpPr>
              <p:cNvPr id="7" name="TextBox 6"/>
              <p:cNvSpPr txBox="1">
                <a:spLocks noRot="1" noChangeAspect="1" noMove="1" noResize="1" noEditPoints="1" noAdjustHandles="1" noChangeArrowheads="1" noChangeShapeType="1" noTextEdit="1"/>
              </p:cNvSpPr>
              <p:nvPr/>
            </p:nvSpPr>
            <p:spPr>
              <a:xfrm>
                <a:off x="107504" y="4863081"/>
                <a:ext cx="2755417" cy="1244828"/>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915816" y="4781659"/>
                <a:ext cx="2339752" cy="1599669"/>
              </a:xfrm>
              <a:prstGeom prst="rect">
                <a:avLst/>
              </a:prstGeom>
              <a:noFill/>
            </p:spPr>
            <p:txBody>
              <a:bodyPr wrap="square" rtlCol="0">
                <a:spAutoFit/>
              </a:bodyPr>
              <a:lstStyle/>
              <a:p>
                <a:r>
                  <a:rPr lang="en-GB" dirty="0" smtClean="0">
                    <a:latin typeface="Comic Sans MS" pitchFamily="66" charset="0"/>
                  </a:rPr>
                  <a:t>Using the equation for capacitance, </a:t>
                </a:r>
                <a14:m>
                  <m:oMath xmlns:m="http://schemas.openxmlformats.org/officeDocument/2006/math">
                    <m:r>
                      <a:rPr lang="en-GB" b="1" i="1">
                        <a:latin typeface="Cambria Math"/>
                        <a:ea typeface="Cambria Math"/>
                      </a:rPr>
                      <m:t>𝑪</m:t>
                    </m:r>
                    <m:r>
                      <a:rPr lang="en-GB" b="1" i="1">
                        <a:latin typeface="Cambria Math"/>
                        <a:ea typeface="Cambria Math"/>
                      </a:rPr>
                      <m:t>=</m:t>
                    </m:r>
                    <m:f>
                      <m:fPr>
                        <m:ctrlPr>
                          <a:rPr lang="en-GB" b="1" i="1" smtClean="0">
                            <a:latin typeface="Cambria Math"/>
                          </a:rPr>
                        </m:ctrlPr>
                      </m:fPr>
                      <m:num>
                        <m:r>
                          <a:rPr lang="en-GB" b="1" i="1">
                            <a:latin typeface="Cambria Math"/>
                          </a:rPr>
                          <m:t>𝑸</m:t>
                        </m:r>
                      </m:num>
                      <m:den>
                        <m:r>
                          <a:rPr lang="en-GB" b="1" i="1">
                            <a:latin typeface="Cambria Math"/>
                          </a:rPr>
                          <m:t>𝑽</m:t>
                        </m:r>
                      </m:den>
                    </m:f>
                    <m:r>
                      <a:rPr lang="en-GB" b="1" i="1" smtClean="0">
                        <a:latin typeface="Cambria Math"/>
                      </a:rPr>
                      <m:t>, </m:t>
                    </m:r>
                  </m:oMath>
                </a14:m>
                <a:r>
                  <a:rPr lang="en-GB" dirty="0" smtClean="0">
                    <a:latin typeface="Comic Sans MS" pitchFamily="66" charset="0"/>
                  </a:rPr>
                  <a:t>we can make another 2 equations for energy stored: </a:t>
                </a:r>
                <a:endParaRPr lang="en-GB" dirty="0">
                  <a:latin typeface="Comic Sans MS" pitchFamily="66"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2915816" y="4781659"/>
                <a:ext cx="2339752" cy="1599669"/>
              </a:xfrm>
              <a:prstGeom prst="rect">
                <a:avLst/>
              </a:prstGeom>
              <a:blipFill rotWithShape="1">
                <a:blip r:embed="rId4"/>
                <a:stretch>
                  <a:fillRect l="-2083" t="-1521" r="-3906" b="-494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399584" y="4356019"/>
                <a:ext cx="3420888" cy="112947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GB" sz="3600" b="1" i="1" smtClean="0">
                          <a:latin typeface="Cambria Math"/>
                          <a:ea typeface="Cambria Math"/>
                        </a:rPr>
                        <m:t>𝑾</m:t>
                      </m:r>
                      <m:r>
                        <a:rPr lang="en-GB" sz="3600" b="1" i="1" smtClean="0">
                          <a:latin typeface="Cambria Math"/>
                          <a:ea typeface="Cambria Math"/>
                        </a:rPr>
                        <m:t>=</m:t>
                      </m:r>
                      <m:f>
                        <m:fPr>
                          <m:ctrlPr>
                            <a:rPr lang="en-GB" sz="3600" b="1" i="1" smtClean="0">
                              <a:latin typeface="Cambria Math"/>
                            </a:rPr>
                          </m:ctrlPr>
                        </m:fPr>
                        <m:num>
                          <m:r>
                            <a:rPr lang="en-GB" sz="3600" b="1" i="1" smtClean="0">
                              <a:latin typeface="Cambria Math"/>
                            </a:rPr>
                            <m:t>𝟏</m:t>
                          </m:r>
                        </m:num>
                        <m:den>
                          <m:r>
                            <a:rPr lang="en-GB" sz="3600" b="1" i="1" smtClean="0">
                              <a:latin typeface="Cambria Math"/>
                            </a:rPr>
                            <m:t>𝟐</m:t>
                          </m:r>
                        </m:den>
                      </m:f>
                      <m:r>
                        <a:rPr lang="en-GB" sz="3600" b="1" i="1" smtClean="0">
                          <a:latin typeface="Cambria Math"/>
                        </a:rPr>
                        <m:t>𝑪𝑽</m:t>
                      </m:r>
                      <m:r>
                        <a:rPr lang="en-GB" sz="3600" b="1" i="1" baseline="30000" smtClean="0">
                          <a:latin typeface="Cambria Math"/>
                        </a:rPr>
                        <m:t>𝟐</m:t>
                      </m:r>
                    </m:oMath>
                  </m:oMathPara>
                </a14:m>
                <a:endParaRPr lang="en-GB" sz="3600" b="1" dirty="0"/>
              </a:p>
            </p:txBody>
          </p:sp>
        </mc:Choice>
        <mc:Fallback>
          <p:sp>
            <p:nvSpPr>
              <p:cNvPr id="10" name="TextBox 9"/>
              <p:cNvSpPr txBox="1">
                <a:spLocks noRot="1" noChangeAspect="1" noMove="1" noResize="1" noEditPoints="1" noAdjustHandles="1" noChangeArrowheads="1" noChangeShapeType="1" noTextEdit="1"/>
              </p:cNvSpPr>
              <p:nvPr/>
            </p:nvSpPr>
            <p:spPr>
              <a:xfrm>
                <a:off x="5399584" y="4356019"/>
                <a:ext cx="3420888" cy="1129476"/>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5399584" y="5587303"/>
                <a:ext cx="3420888" cy="112947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GB" sz="3600" b="1" i="1" smtClean="0">
                          <a:latin typeface="Cambria Math"/>
                          <a:ea typeface="Cambria Math"/>
                        </a:rPr>
                        <m:t>𝑾</m:t>
                      </m:r>
                      <m:r>
                        <a:rPr lang="en-GB" sz="3600" b="1" i="1" smtClean="0">
                          <a:latin typeface="Cambria Math"/>
                          <a:ea typeface="Cambria Math"/>
                        </a:rPr>
                        <m:t>=</m:t>
                      </m:r>
                      <m:f>
                        <m:fPr>
                          <m:ctrlPr>
                            <a:rPr lang="en-GB" sz="3600" b="1" i="1" smtClean="0">
                              <a:latin typeface="Cambria Math"/>
                            </a:rPr>
                          </m:ctrlPr>
                        </m:fPr>
                        <m:num>
                          <m:r>
                            <a:rPr lang="en-GB" sz="3600" b="1" i="1" smtClean="0">
                              <a:latin typeface="Cambria Math"/>
                            </a:rPr>
                            <m:t>𝑸</m:t>
                          </m:r>
                          <m:r>
                            <a:rPr lang="en-GB" sz="3600" b="1" i="1" baseline="30000" smtClean="0">
                              <a:latin typeface="Cambria Math"/>
                            </a:rPr>
                            <m:t>𝟐</m:t>
                          </m:r>
                        </m:num>
                        <m:den>
                          <m:r>
                            <a:rPr lang="en-GB" sz="3600" b="1" i="1" smtClean="0">
                              <a:latin typeface="Cambria Math"/>
                            </a:rPr>
                            <m:t>𝟐</m:t>
                          </m:r>
                          <m:r>
                            <a:rPr lang="en-GB" sz="3600" b="1" i="1" smtClean="0">
                              <a:latin typeface="Cambria Math"/>
                            </a:rPr>
                            <m:t>𝑪</m:t>
                          </m:r>
                        </m:den>
                      </m:f>
                    </m:oMath>
                  </m:oMathPara>
                </a14:m>
                <a:endParaRPr lang="en-GB" sz="3600" b="1" dirty="0"/>
              </a:p>
            </p:txBody>
          </p:sp>
        </mc:Choice>
        <mc:Fallback>
          <p:sp>
            <p:nvSpPr>
              <p:cNvPr id="11" name="TextBox 10"/>
              <p:cNvSpPr txBox="1">
                <a:spLocks noRot="1" noChangeAspect="1" noMove="1" noResize="1" noEditPoints="1" noAdjustHandles="1" noChangeArrowheads="1" noChangeShapeType="1" noTextEdit="1"/>
              </p:cNvSpPr>
              <p:nvPr/>
            </p:nvSpPr>
            <p:spPr>
              <a:xfrm>
                <a:off x="5399584" y="5587303"/>
                <a:ext cx="3420888" cy="1129476"/>
              </a:xfrm>
              <a:prstGeom prst="rect">
                <a:avLst/>
              </a:prstGeom>
              <a:blipFill rotWithShape="1">
                <a:blip r:embed="rId6"/>
                <a:stretch>
                  <a:fillRect/>
                </a:stretch>
              </a:blipFill>
            </p:spPr>
            <p:txBody>
              <a:bodyPr/>
              <a:lstStyle/>
              <a:p>
                <a:r>
                  <a:rPr lang="en-GB">
                    <a:noFill/>
                  </a:rPr>
                  <a:t> </a:t>
                </a:r>
              </a:p>
            </p:txBody>
          </p:sp>
        </mc:Fallback>
      </mc:AlternateContent>
      <p:cxnSp>
        <p:nvCxnSpPr>
          <p:cNvPr id="12" name="Straight Arrow Connector 11"/>
          <p:cNvCxnSpPr/>
          <p:nvPr/>
        </p:nvCxnSpPr>
        <p:spPr>
          <a:xfrm flipV="1">
            <a:off x="5004048" y="4863081"/>
            <a:ext cx="576064" cy="294111"/>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a:off x="5156448" y="5734359"/>
            <a:ext cx="576064" cy="37355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8811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46365"/>
            <a:ext cx="90010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3600" b="1" u="sng" dirty="0" smtClean="0">
                <a:solidFill>
                  <a:schemeClr val="tx1"/>
                </a:solidFill>
                <a:effectLst>
                  <a:outerShdw blurRad="38100" dist="38100" dir="2700000" algn="tl">
                    <a:srgbClr val="000000">
                      <a:alpha val="43137"/>
                    </a:srgbClr>
                  </a:outerShdw>
                </a:effectLst>
                <a:latin typeface="Comic Sans MS" pitchFamily="66" charset="0"/>
              </a:rPr>
              <a:t>Capacitors in Parallel </a:t>
            </a:r>
            <a:endParaRPr lang="en-GB" sz="3600" b="1" u="sng" dirty="0">
              <a:solidFill>
                <a:schemeClr val="tx1"/>
              </a:solidFill>
              <a:effectLst>
                <a:outerShdw blurRad="38100" dist="38100" dir="2700000" algn="tl">
                  <a:srgbClr val="000000">
                    <a:alpha val="43137"/>
                  </a:srgbClr>
                </a:outerShdw>
              </a:effectLst>
              <a:latin typeface="Comic Sans MS" pitchFamily="66" charset="0"/>
            </a:endParaRPr>
          </a:p>
        </p:txBody>
      </p:sp>
      <p:pic>
        <p:nvPicPr>
          <p:cNvPr id="3077" name="Picture 5"/>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4046" t="53387" r="1583" b="27460"/>
          <a:stretch/>
        </p:blipFill>
        <p:spPr bwMode="auto">
          <a:xfrm>
            <a:off x="4860032" y="620688"/>
            <a:ext cx="4176464"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6130" y="832644"/>
            <a:ext cx="4763902" cy="2308324"/>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smtClean="0">
                <a:latin typeface="Comic Sans MS" pitchFamily="66" charset="0"/>
              </a:rPr>
              <a:t>If two or more capacitors are put in a parallel circuit:</a:t>
            </a:r>
          </a:p>
          <a:p>
            <a:pPr marL="285750" indent="-285750">
              <a:buFont typeface="Wingdings" pitchFamily="2" charset="2"/>
              <a:buChar char="§"/>
            </a:pPr>
            <a:r>
              <a:rPr lang="en-GB" dirty="0" smtClean="0">
                <a:latin typeface="Comic Sans MS" pitchFamily="66" charset="0"/>
              </a:rPr>
              <a:t>The </a:t>
            </a:r>
            <a:r>
              <a:rPr lang="en-GB" b="1" i="1" dirty="0" smtClean="0">
                <a:latin typeface="Comic Sans MS" pitchFamily="66" charset="0"/>
              </a:rPr>
              <a:t>potential difference across each capacitor is the same</a:t>
            </a:r>
          </a:p>
          <a:p>
            <a:pPr marL="285750" indent="-285750">
              <a:buFont typeface="Wingdings" pitchFamily="2" charset="2"/>
              <a:buChar char="§"/>
            </a:pPr>
            <a:r>
              <a:rPr lang="en-GB" dirty="0" smtClean="0">
                <a:latin typeface="Comic Sans MS" pitchFamily="66" charset="0"/>
              </a:rPr>
              <a:t>The </a:t>
            </a:r>
            <a:r>
              <a:rPr lang="en-GB" b="1" u="sng" dirty="0" smtClean="0">
                <a:latin typeface="Comic Sans MS" pitchFamily="66" charset="0"/>
              </a:rPr>
              <a:t>total charge </a:t>
            </a:r>
            <a:r>
              <a:rPr lang="en-GB" dirty="0" smtClean="0">
                <a:latin typeface="Comic Sans MS" pitchFamily="66" charset="0"/>
              </a:rPr>
              <a:t>stored by the capacitors is the </a:t>
            </a:r>
            <a:r>
              <a:rPr lang="en-GB" b="1" u="sng" dirty="0" smtClean="0">
                <a:latin typeface="Comic Sans MS" pitchFamily="66" charset="0"/>
              </a:rPr>
              <a:t>sum of the charges </a:t>
            </a:r>
          </a:p>
          <a:p>
            <a:pPr marL="285750" indent="-285750">
              <a:buFont typeface="Wingdings" pitchFamily="2" charset="2"/>
              <a:buChar char="§"/>
            </a:pPr>
            <a:r>
              <a:rPr lang="en-GB" dirty="0" smtClean="0">
                <a:latin typeface="Comic Sans MS" pitchFamily="66" charset="0"/>
              </a:rPr>
              <a:t>The </a:t>
            </a:r>
            <a:r>
              <a:rPr lang="en-GB" b="1" u="sng" dirty="0" smtClean="0">
                <a:latin typeface="Comic Sans MS" pitchFamily="66" charset="0"/>
              </a:rPr>
              <a:t>total capacitance </a:t>
            </a:r>
            <a:r>
              <a:rPr lang="en-GB" dirty="0" smtClean="0">
                <a:latin typeface="Comic Sans MS" pitchFamily="66" charset="0"/>
              </a:rPr>
              <a:t>is the </a:t>
            </a:r>
            <a:r>
              <a:rPr lang="en-GB" b="1" u="sng" dirty="0" smtClean="0">
                <a:latin typeface="Comic Sans MS" pitchFamily="66" charset="0"/>
              </a:rPr>
              <a:t>sum of all of the individual capacitances </a:t>
            </a:r>
            <a:endParaRPr lang="en-GB" b="1" u="sng" dirty="0">
              <a:latin typeface="Comic Sans MS" pitchFamily="66" charset="0"/>
            </a:endParaRPr>
          </a:p>
        </p:txBody>
      </p:sp>
      <p:sp>
        <p:nvSpPr>
          <p:cNvPr id="6" name="TextBox 5"/>
          <p:cNvSpPr txBox="1"/>
          <p:nvPr/>
        </p:nvSpPr>
        <p:spPr>
          <a:xfrm>
            <a:off x="5004048" y="2492896"/>
            <a:ext cx="4032448"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3200" b="1" dirty="0" smtClean="0">
                <a:latin typeface="Cambria Math" pitchFamily="18" charset="0"/>
                <a:ea typeface="Cambria Math" pitchFamily="18" charset="0"/>
              </a:rPr>
              <a:t>C</a:t>
            </a:r>
            <a:r>
              <a:rPr lang="en-GB" sz="3200" b="1" baseline="-25000" dirty="0" smtClean="0">
                <a:latin typeface="Cambria Math" pitchFamily="18" charset="0"/>
                <a:ea typeface="Cambria Math" pitchFamily="18" charset="0"/>
              </a:rPr>
              <a:t>total</a:t>
            </a:r>
            <a:r>
              <a:rPr lang="en-GB" sz="3200" b="1" dirty="0" smtClean="0">
                <a:latin typeface="Cambria Math" pitchFamily="18" charset="0"/>
                <a:ea typeface="Cambria Math" pitchFamily="18" charset="0"/>
              </a:rPr>
              <a:t> = C</a:t>
            </a:r>
            <a:r>
              <a:rPr lang="en-GB" sz="3200" b="1" baseline="-25000" dirty="0" smtClean="0">
                <a:latin typeface="Cambria Math" pitchFamily="18" charset="0"/>
                <a:ea typeface="Cambria Math" pitchFamily="18" charset="0"/>
              </a:rPr>
              <a:t>1</a:t>
            </a:r>
            <a:r>
              <a:rPr lang="en-GB" sz="3200" b="1" dirty="0" smtClean="0">
                <a:latin typeface="Cambria Math" pitchFamily="18" charset="0"/>
                <a:ea typeface="Cambria Math" pitchFamily="18" charset="0"/>
              </a:rPr>
              <a:t> + C</a:t>
            </a:r>
            <a:r>
              <a:rPr lang="en-GB" sz="3200" b="1" baseline="-25000" dirty="0" smtClean="0">
                <a:latin typeface="Cambria Math" pitchFamily="18" charset="0"/>
                <a:ea typeface="Cambria Math" pitchFamily="18" charset="0"/>
              </a:rPr>
              <a:t>2</a:t>
            </a:r>
            <a:r>
              <a:rPr lang="en-GB" sz="3200" b="1" dirty="0" smtClean="0">
                <a:latin typeface="Cambria Math" pitchFamily="18" charset="0"/>
                <a:ea typeface="Cambria Math" pitchFamily="18" charset="0"/>
              </a:rPr>
              <a:t> + C</a:t>
            </a:r>
            <a:r>
              <a:rPr lang="en-GB" sz="3200" b="1" baseline="-25000" dirty="0" smtClean="0">
                <a:latin typeface="Cambria Math" pitchFamily="18" charset="0"/>
                <a:ea typeface="Cambria Math" pitchFamily="18" charset="0"/>
              </a:rPr>
              <a:t>3</a:t>
            </a:r>
            <a:endParaRPr lang="en-GB" sz="3200" b="1" dirty="0">
              <a:latin typeface="Cambria Math" pitchFamily="18" charset="0"/>
              <a:ea typeface="Cambria Math" pitchFamily="18" charset="0"/>
            </a:endParaRPr>
          </a:p>
        </p:txBody>
      </p:sp>
      <p:sp>
        <p:nvSpPr>
          <p:cNvPr id="10" name="TextBox 9"/>
          <p:cNvSpPr txBox="1"/>
          <p:nvPr/>
        </p:nvSpPr>
        <p:spPr>
          <a:xfrm>
            <a:off x="96130" y="3358733"/>
            <a:ext cx="900100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3600" b="1" u="sng" dirty="0" smtClean="0">
                <a:solidFill>
                  <a:schemeClr val="tx1"/>
                </a:solidFill>
                <a:effectLst>
                  <a:outerShdw blurRad="38100" dist="38100" dir="2700000" algn="tl">
                    <a:srgbClr val="000000">
                      <a:alpha val="43137"/>
                    </a:srgbClr>
                  </a:outerShdw>
                </a:effectLst>
                <a:latin typeface="Comic Sans MS" pitchFamily="66" charset="0"/>
              </a:rPr>
              <a:t>Capacitors in Series </a:t>
            </a:r>
            <a:endParaRPr lang="en-GB" sz="3600" b="1" u="sng" dirty="0">
              <a:solidFill>
                <a:schemeClr val="tx1"/>
              </a:solidFill>
              <a:effectLst>
                <a:outerShdw blurRad="38100" dist="38100" dir="2700000" algn="tl">
                  <a:srgbClr val="000000">
                    <a:alpha val="43137"/>
                  </a:srgbClr>
                </a:outerShdw>
              </a:effectLst>
              <a:latin typeface="Comic Sans MS" pitchFamily="66" charset="0"/>
            </a:endParaRPr>
          </a:p>
        </p:txBody>
      </p:sp>
      <p:sp>
        <p:nvSpPr>
          <p:cNvPr id="11" name="TextBox 10"/>
          <p:cNvSpPr txBox="1"/>
          <p:nvPr/>
        </p:nvSpPr>
        <p:spPr>
          <a:xfrm>
            <a:off x="168138" y="4149080"/>
            <a:ext cx="4763902" cy="230832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latin typeface="Comic Sans MS" pitchFamily="66" charset="0"/>
              </a:rPr>
              <a:t>If two or more capacitors are put in a series circuit:</a:t>
            </a:r>
          </a:p>
          <a:p>
            <a:pPr marL="285750" indent="-285750">
              <a:buFont typeface="Wingdings" pitchFamily="2" charset="2"/>
              <a:buChar char="§"/>
            </a:pPr>
            <a:r>
              <a:rPr lang="en-GB" dirty="0" smtClean="0">
                <a:latin typeface="Comic Sans MS" pitchFamily="66" charset="0"/>
              </a:rPr>
              <a:t>The </a:t>
            </a:r>
            <a:r>
              <a:rPr lang="en-GB" b="1" i="1" dirty="0" smtClean="0">
                <a:latin typeface="Comic Sans MS" pitchFamily="66" charset="0"/>
              </a:rPr>
              <a:t>potential difference is shared between the capacitors</a:t>
            </a:r>
          </a:p>
          <a:p>
            <a:pPr marL="285750" indent="-285750">
              <a:buFont typeface="Wingdings" pitchFamily="2" charset="2"/>
              <a:buChar char="§"/>
            </a:pPr>
            <a:r>
              <a:rPr lang="en-GB" dirty="0" smtClean="0">
                <a:latin typeface="Comic Sans MS" pitchFamily="66" charset="0"/>
              </a:rPr>
              <a:t>The </a:t>
            </a:r>
            <a:r>
              <a:rPr lang="en-GB" b="1" u="sng" dirty="0" smtClean="0">
                <a:latin typeface="Comic Sans MS" pitchFamily="66" charset="0"/>
              </a:rPr>
              <a:t>total charge </a:t>
            </a:r>
            <a:r>
              <a:rPr lang="en-GB" dirty="0" smtClean="0">
                <a:latin typeface="Comic Sans MS" pitchFamily="66" charset="0"/>
              </a:rPr>
              <a:t>stored by the capacitors is the </a:t>
            </a:r>
            <a:r>
              <a:rPr lang="en-GB" b="1" u="sng" dirty="0" smtClean="0">
                <a:latin typeface="Comic Sans MS" pitchFamily="66" charset="0"/>
              </a:rPr>
              <a:t>same</a:t>
            </a:r>
          </a:p>
          <a:p>
            <a:pPr marL="285750" indent="-285750">
              <a:buFont typeface="Wingdings" pitchFamily="2" charset="2"/>
              <a:buChar char="§"/>
            </a:pPr>
            <a:r>
              <a:rPr lang="en-GB" dirty="0" smtClean="0">
                <a:latin typeface="Comic Sans MS" pitchFamily="66" charset="0"/>
              </a:rPr>
              <a:t>The </a:t>
            </a:r>
            <a:r>
              <a:rPr lang="en-GB" b="1" u="sng" dirty="0" smtClean="0">
                <a:latin typeface="Comic Sans MS" pitchFamily="66" charset="0"/>
              </a:rPr>
              <a:t>total capacitance </a:t>
            </a:r>
            <a:r>
              <a:rPr lang="en-GB" dirty="0" smtClean="0">
                <a:latin typeface="Comic Sans MS" pitchFamily="66" charset="0"/>
              </a:rPr>
              <a:t>is </a:t>
            </a:r>
            <a:r>
              <a:rPr lang="en-GB" b="1" u="sng" dirty="0" smtClean="0">
                <a:latin typeface="Comic Sans MS" pitchFamily="66" charset="0"/>
              </a:rPr>
              <a:t>less than the individual capacitances.</a:t>
            </a:r>
            <a:endParaRPr lang="en-GB" b="1" u="sng" dirty="0">
              <a:latin typeface="Comic Sans MS" pitchFamily="66" charset="0"/>
            </a:endParaRPr>
          </a:p>
        </p:txBody>
      </p:sp>
      <p:pic>
        <p:nvPicPr>
          <p:cNvPr id="12" name="Picture 5"/>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6326" t="31983" r="2513" b="46124"/>
          <a:stretch/>
        </p:blipFill>
        <p:spPr bwMode="auto">
          <a:xfrm>
            <a:off x="5148064" y="4077072"/>
            <a:ext cx="3626297" cy="1924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7" name="TextBox 6"/>
              <p:cNvSpPr txBox="1"/>
              <p:nvPr/>
            </p:nvSpPr>
            <p:spPr>
              <a:xfrm>
                <a:off x="5148064" y="5877272"/>
                <a:ext cx="3829373" cy="8643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14:m>
                  <m:oMath xmlns:m="http://schemas.openxmlformats.org/officeDocument/2006/math">
                    <m:f>
                      <m:fPr>
                        <m:ctrlPr>
                          <a:rPr lang="en-GB" sz="2800" b="1" i="1" smtClean="0">
                            <a:latin typeface="Cambria Math"/>
                          </a:rPr>
                        </m:ctrlPr>
                      </m:fPr>
                      <m:num>
                        <m:r>
                          <a:rPr lang="en-GB" sz="2800" b="1" i="1" smtClean="0">
                            <a:latin typeface="Cambria Math"/>
                          </a:rPr>
                          <m:t>𝟏</m:t>
                        </m:r>
                      </m:num>
                      <m:den>
                        <m:sSub>
                          <m:sSubPr>
                            <m:ctrlPr>
                              <a:rPr lang="en-GB" sz="2800" b="1" i="1" smtClean="0">
                                <a:latin typeface="Cambria Math"/>
                              </a:rPr>
                            </m:ctrlPr>
                          </m:sSubPr>
                          <m:e>
                            <m:r>
                              <a:rPr lang="en-GB" sz="2800" b="1" i="1" smtClean="0">
                                <a:latin typeface="Cambria Math"/>
                              </a:rPr>
                              <m:t>𝑪</m:t>
                            </m:r>
                          </m:e>
                          <m:sub>
                            <m:r>
                              <a:rPr lang="en-GB" sz="2800" b="1" i="1" smtClean="0">
                                <a:latin typeface="Cambria Math"/>
                              </a:rPr>
                              <m:t>𝒕𝒐𝒕𝒂𝒍</m:t>
                            </m:r>
                          </m:sub>
                        </m:sSub>
                      </m:den>
                    </m:f>
                    <m:r>
                      <a:rPr lang="en-GB" sz="2800" b="1" i="1" smtClean="0">
                        <a:latin typeface="Cambria Math"/>
                        <a:ea typeface="Cambria Math"/>
                      </a:rPr>
                      <m:t>=</m:t>
                    </m:r>
                    <m:f>
                      <m:fPr>
                        <m:ctrlPr>
                          <a:rPr lang="en-GB" sz="2800" b="1" i="1" smtClean="0">
                            <a:latin typeface="Cambria Math"/>
                            <a:ea typeface="Cambria Math"/>
                          </a:rPr>
                        </m:ctrlPr>
                      </m:fPr>
                      <m:num>
                        <m:r>
                          <a:rPr lang="en-GB" sz="2800" b="1" i="1" smtClean="0">
                            <a:latin typeface="Cambria Math"/>
                            <a:ea typeface="Cambria Math"/>
                          </a:rPr>
                          <m:t>𝟏</m:t>
                        </m:r>
                      </m:num>
                      <m:den>
                        <m:sSub>
                          <m:sSubPr>
                            <m:ctrlPr>
                              <a:rPr lang="en-GB" sz="2800" b="1" i="1" smtClean="0">
                                <a:latin typeface="Cambria Math"/>
                                <a:ea typeface="Cambria Math"/>
                              </a:rPr>
                            </m:ctrlPr>
                          </m:sSubPr>
                          <m:e>
                            <m:r>
                              <a:rPr lang="en-GB" sz="2800" b="1" i="1" smtClean="0">
                                <a:latin typeface="Cambria Math"/>
                                <a:ea typeface="Cambria Math"/>
                              </a:rPr>
                              <m:t>𝑪</m:t>
                            </m:r>
                          </m:e>
                          <m:sub>
                            <m:r>
                              <a:rPr lang="en-GB" sz="2800" b="1" i="1" smtClean="0">
                                <a:latin typeface="Cambria Math"/>
                                <a:ea typeface="Cambria Math"/>
                              </a:rPr>
                              <m:t>𝟏</m:t>
                            </m:r>
                          </m:sub>
                        </m:sSub>
                      </m:den>
                    </m:f>
                    <m:r>
                      <a:rPr lang="en-GB" sz="2800" b="1" i="1" smtClean="0">
                        <a:latin typeface="Cambria Math"/>
                        <a:ea typeface="Cambria Math"/>
                      </a:rPr>
                      <m:t> +</m:t>
                    </m:r>
                    <m:f>
                      <m:fPr>
                        <m:ctrlPr>
                          <a:rPr lang="en-GB" sz="2800" b="1" i="1">
                            <a:latin typeface="Cambria Math"/>
                            <a:ea typeface="Cambria Math"/>
                          </a:rPr>
                        </m:ctrlPr>
                      </m:fPr>
                      <m:num>
                        <m:r>
                          <a:rPr lang="en-GB" sz="2800" b="1" i="1">
                            <a:latin typeface="Cambria Math"/>
                            <a:ea typeface="Cambria Math"/>
                          </a:rPr>
                          <m:t>𝟏</m:t>
                        </m:r>
                      </m:num>
                      <m:den>
                        <m:sSub>
                          <m:sSubPr>
                            <m:ctrlPr>
                              <a:rPr lang="en-GB" sz="2800" b="1" i="1">
                                <a:latin typeface="Cambria Math"/>
                                <a:ea typeface="Cambria Math"/>
                              </a:rPr>
                            </m:ctrlPr>
                          </m:sSubPr>
                          <m:e>
                            <m:r>
                              <a:rPr lang="en-GB" sz="2800" b="1" i="1">
                                <a:latin typeface="Cambria Math"/>
                                <a:ea typeface="Cambria Math"/>
                              </a:rPr>
                              <m:t>𝑪</m:t>
                            </m:r>
                          </m:e>
                          <m:sub>
                            <m:r>
                              <a:rPr lang="en-GB" sz="2800" b="1" i="1" smtClean="0">
                                <a:latin typeface="Cambria Math"/>
                                <a:ea typeface="Cambria Math"/>
                              </a:rPr>
                              <m:t>𝟐</m:t>
                            </m:r>
                          </m:sub>
                        </m:sSub>
                      </m:den>
                    </m:f>
                  </m:oMath>
                </a14:m>
                <a:r>
                  <a:rPr lang="en-GB" sz="3200" b="1" dirty="0" smtClean="0"/>
                  <a:t> </a:t>
                </a:r>
                <a14:m>
                  <m:oMath xmlns:m="http://schemas.openxmlformats.org/officeDocument/2006/math">
                    <m:r>
                      <a:rPr lang="en-GB" sz="3200" b="1" i="1" dirty="0" smtClean="0">
                        <a:latin typeface="Cambria Math"/>
                        <a:ea typeface="Cambria Math"/>
                      </a:rPr>
                      <m:t>+</m:t>
                    </m:r>
                    <m:f>
                      <m:fPr>
                        <m:ctrlPr>
                          <a:rPr lang="en-GB" sz="3200" b="1" i="1">
                            <a:latin typeface="Cambria Math"/>
                            <a:ea typeface="Cambria Math"/>
                          </a:rPr>
                        </m:ctrlPr>
                      </m:fPr>
                      <m:num>
                        <m:r>
                          <a:rPr lang="en-GB" sz="3200" b="1" i="1">
                            <a:latin typeface="Cambria Math"/>
                            <a:ea typeface="Cambria Math"/>
                          </a:rPr>
                          <m:t>𝟏</m:t>
                        </m:r>
                      </m:num>
                      <m:den>
                        <m:sSub>
                          <m:sSubPr>
                            <m:ctrlPr>
                              <a:rPr lang="en-GB" sz="3200" b="1" i="1">
                                <a:latin typeface="Cambria Math"/>
                                <a:ea typeface="Cambria Math"/>
                              </a:rPr>
                            </m:ctrlPr>
                          </m:sSubPr>
                          <m:e>
                            <m:r>
                              <a:rPr lang="en-GB" sz="3200" b="1" i="1">
                                <a:latin typeface="Cambria Math"/>
                                <a:ea typeface="Cambria Math"/>
                              </a:rPr>
                              <m:t>𝑪</m:t>
                            </m:r>
                          </m:e>
                          <m:sub>
                            <m:r>
                              <a:rPr lang="en-GB" sz="3200" b="1" i="1" smtClean="0">
                                <a:latin typeface="Cambria Math"/>
                                <a:ea typeface="Cambria Math"/>
                              </a:rPr>
                              <m:t>𝟑</m:t>
                            </m:r>
                          </m:sub>
                        </m:sSub>
                      </m:den>
                    </m:f>
                  </m:oMath>
                </a14:m>
                <a:endParaRPr lang="en-GB" sz="3200" b="1" dirty="0"/>
              </a:p>
            </p:txBody>
          </p:sp>
        </mc:Choice>
        <mc:Fallback>
          <p:sp>
            <p:nvSpPr>
              <p:cNvPr id="7" name="TextBox 6"/>
              <p:cNvSpPr txBox="1">
                <a:spLocks noRot="1" noChangeAspect="1" noMove="1" noResize="1" noEditPoints="1" noAdjustHandles="1" noChangeArrowheads="1" noChangeShapeType="1" noTextEdit="1"/>
              </p:cNvSpPr>
              <p:nvPr/>
            </p:nvSpPr>
            <p:spPr>
              <a:xfrm>
                <a:off x="5148064" y="5877272"/>
                <a:ext cx="3829373" cy="864339"/>
              </a:xfrm>
              <a:prstGeom prst="rect">
                <a:avLst/>
              </a:prstGeom>
              <a:blipFill rotWithShape="1">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08943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9977" y="2204863"/>
            <a:ext cx="5976664" cy="317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496" y="44624"/>
            <a:ext cx="9108504"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3200" b="1" u="sng" dirty="0" smtClean="0">
                <a:effectLst>
                  <a:outerShdw blurRad="38100" dist="38100" dir="2700000" algn="tl">
                    <a:srgbClr val="000000">
                      <a:alpha val="43137"/>
                    </a:srgbClr>
                  </a:outerShdw>
                </a:effectLst>
                <a:latin typeface="Comic Sans MS" pitchFamily="66" charset="0"/>
              </a:rPr>
              <a:t>Exponential Decay </a:t>
            </a:r>
            <a:endParaRPr lang="en-GB" sz="32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35495" y="697920"/>
            <a:ext cx="4348221" cy="1323439"/>
          </a:xfrm>
          <a:prstGeom prst="rect">
            <a:avLst/>
          </a:prstGeom>
          <a:noFill/>
        </p:spPr>
        <p:txBody>
          <a:bodyPr wrap="square" rtlCol="0">
            <a:spAutoFit/>
          </a:bodyPr>
          <a:lstStyle/>
          <a:p>
            <a:r>
              <a:rPr lang="en-GB" sz="2000" b="1" u="sng" dirty="0" smtClean="0">
                <a:latin typeface="Comic Sans MS" pitchFamily="66" charset="0"/>
              </a:rPr>
              <a:t>When a capacitor is discharging, the graphs of charge, current and voltage against time follow an exponential decay. </a:t>
            </a:r>
            <a:endParaRPr lang="en-GB" sz="2000" b="1" u="sng" dirty="0">
              <a:latin typeface="Comic Sans MS" pitchFamily="66" charset="0"/>
            </a:endParaRPr>
          </a:p>
        </p:txBody>
      </p:sp>
      <mc:AlternateContent xmlns:mc="http://schemas.openxmlformats.org/markup-compatibility/2006">
        <mc:Choice xmlns:a14="http://schemas.microsoft.com/office/drawing/2010/main" Requires="a14">
          <p:sp>
            <p:nvSpPr>
              <p:cNvPr id="6" name="TextBox 5"/>
              <p:cNvSpPr txBox="1"/>
              <p:nvPr/>
            </p:nvSpPr>
            <p:spPr>
              <a:xfrm>
                <a:off x="4338228" y="764704"/>
                <a:ext cx="4626260" cy="1336391"/>
              </a:xfrm>
              <a:prstGeom prst="rect">
                <a:avLst/>
              </a:prstGeom>
              <a:noFill/>
              <a:ln w="76200">
                <a:solidFill>
                  <a:schemeClr val="accent2"/>
                </a:solidFill>
              </a:ln>
              <a:effectLst>
                <a:glow rad="63500">
                  <a:schemeClr val="accent2">
                    <a:satMod val="175000"/>
                    <a:alpha val="40000"/>
                  </a:schemeClr>
                </a:glow>
              </a:effectLst>
            </p:spPr>
            <p:txBody>
              <a:bodyPr wrap="square" rtlCol="0">
                <a:spAutoFit/>
              </a:bodyPr>
              <a:lstStyle/>
              <a:p>
                <a:r>
                  <a:rPr lang="en-GB" sz="2000" dirty="0" smtClean="0">
                    <a:latin typeface="Comic Sans MS" pitchFamily="66" charset="0"/>
                  </a:rPr>
                  <a:t>Exponential decays have a </a:t>
                </a:r>
                <a:r>
                  <a:rPr lang="en-GB" sz="2000" b="1" dirty="0" smtClean="0">
                    <a:solidFill>
                      <a:srgbClr val="C00000"/>
                    </a:solidFill>
                    <a:effectLst>
                      <a:outerShdw blurRad="38100" dist="38100" dir="2700000" algn="tl">
                        <a:srgbClr val="000000">
                          <a:alpha val="43137"/>
                        </a:srgbClr>
                      </a:outerShdw>
                    </a:effectLst>
                    <a:latin typeface="Comic Sans MS" pitchFamily="66" charset="0"/>
                  </a:rPr>
                  <a:t>constant ratio property</a:t>
                </a:r>
                <a:r>
                  <a:rPr lang="en-GB" sz="2000" dirty="0" smtClean="0">
                    <a:latin typeface="Comic Sans MS" pitchFamily="66" charset="0"/>
                  </a:rPr>
                  <a:t>. For example: </a:t>
                </a:r>
              </a:p>
              <a:p>
                <a14:m>
                  <m:oMathPara xmlns:m="http://schemas.openxmlformats.org/officeDocument/2006/math">
                    <m:oMathParaPr>
                      <m:jc m:val="centerGroup"/>
                    </m:oMathParaPr>
                    <m:oMath xmlns:m="http://schemas.openxmlformats.org/officeDocument/2006/math">
                      <m:f>
                        <m:fPr>
                          <m:ctrlPr>
                            <a:rPr lang="en-GB" sz="2000" i="1" smtClean="0">
                              <a:latin typeface="Cambria Math"/>
                            </a:rPr>
                          </m:ctrlPr>
                        </m:fPr>
                        <m:num>
                          <m:r>
                            <a:rPr lang="en-GB" sz="2000" b="0" i="1" smtClean="0">
                              <a:latin typeface="Cambria Math"/>
                            </a:rPr>
                            <m:t>𝑄</m:t>
                          </m:r>
                          <m:r>
                            <a:rPr lang="en-GB" sz="2000" b="0" i="1" baseline="-25000" smtClean="0">
                              <a:latin typeface="Cambria Math"/>
                            </a:rPr>
                            <m:t>1</m:t>
                          </m:r>
                        </m:num>
                        <m:den>
                          <m:r>
                            <a:rPr lang="en-GB" sz="2000" b="0" i="1" smtClean="0">
                              <a:latin typeface="Cambria Math"/>
                            </a:rPr>
                            <m:t>𝑄</m:t>
                          </m:r>
                          <m:r>
                            <a:rPr lang="en-GB" sz="2000" b="0" i="1" baseline="-25000" smtClean="0">
                              <a:latin typeface="Cambria Math"/>
                            </a:rPr>
                            <m:t>0</m:t>
                          </m:r>
                        </m:den>
                      </m:f>
                      <m:r>
                        <a:rPr lang="en-GB" sz="2000" i="1" smtClean="0">
                          <a:latin typeface="Cambria Math"/>
                          <a:ea typeface="Cambria Math"/>
                        </a:rPr>
                        <m:t>=</m:t>
                      </m:r>
                      <m:f>
                        <m:fPr>
                          <m:ctrlPr>
                            <a:rPr lang="en-GB" sz="2000" i="1" smtClean="0">
                              <a:latin typeface="Cambria Math"/>
                            </a:rPr>
                          </m:ctrlPr>
                        </m:fPr>
                        <m:num>
                          <m:sSub>
                            <m:sSubPr>
                              <m:ctrlPr>
                                <a:rPr lang="en-GB" sz="2000" i="1" smtClean="0">
                                  <a:latin typeface="Cambria Math"/>
                                </a:rPr>
                              </m:ctrlPr>
                            </m:sSubPr>
                            <m:e>
                              <m:r>
                                <a:rPr lang="en-GB" sz="2000" b="0" i="1" smtClean="0">
                                  <a:latin typeface="Cambria Math"/>
                                </a:rPr>
                                <m:t>𝑄</m:t>
                              </m:r>
                            </m:e>
                            <m:sub>
                              <m:r>
                                <a:rPr lang="en-GB" sz="2000" b="0" i="1" smtClean="0">
                                  <a:latin typeface="Cambria Math"/>
                                </a:rPr>
                                <m:t>2</m:t>
                              </m:r>
                            </m:sub>
                          </m:sSub>
                        </m:num>
                        <m:den>
                          <m:sSub>
                            <m:sSubPr>
                              <m:ctrlPr>
                                <a:rPr lang="en-GB" sz="2000" i="1" smtClean="0">
                                  <a:latin typeface="Cambria Math"/>
                                </a:rPr>
                              </m:ctrlPr>
                            </m:sSubPr>
                            <m:e>
                              <m:r>
                                <a:rPr lang="en-GB" sz="2000" b="0" i="1" smtClean="0">
                                  <a:latin typeface="Cambria Math"/>
                                </a:rPr>
                                <m:t>𝑄</m:t>
                              </m:r>
                            </m:e>
                            <m:sub>
                              <m:r>
                                <a:rPr lang="en-GB" sz="2000" b="0" i="1" smtClean="0">
                                  <a:latin typeface="Cambria Math"/>
                                </a:rPr>
                                <m:t>1</m:t>
                              </m:r>
                            </m:sub>
                          </m:sSub>
                        </m:den>
                      </m:f>
                      <m:r>
                        <a:rPr lang="en-GB" sz="2000" i="1" smtClean="0">
                          <a:latin typeface="Cambria Math"/>
                          <a:ea typeface="Cambria Math"/>
                        </a:rPr>
                        <m:t>=</m:t>
                      </m:r>
                      <m:f>
                        <m:fPr>
                          <m:ctrlPr>
                            <a:rPr lang="en-GB" sz="2000" i="1">
                              <a:latin typeface="Cambria Math"/>
                            </a:rPr>
                          </m:ctrlPr>
                        </m:fPr>
                        <m:num>
                          <m:sSub>
                            <m:sSubPr>
                              <m:ctrlPr>
                                <a:rPr lang="en-GB" sz="2000" i="1">
                                  <a:latin typeface="Cambria Math"/>
                                </a:rPr>
                              </m:ctrlPr>
                            </m:sSubPr>
                            <m:e>
                              <m:r>
                                <a:rPr lang="en-GB" sz="2000" i="1">
                                  <a:latin typeface="Cambria Math"/>
                                </a:rPr>
                                <m:t>𝑄</m:t>
                              </m:r>
                            </m:e>
                            <m:sub>
                              <m:r>
                                <a:rPr lang="en-GB" sz="2000" b="0" i="1" smtClean="0">
                                  <a:latin typeface="Cambria Math"/>
                                </a:rPr>
                                <m:t>3</m:t>
                              </m:r>
                            </m:sub>
                          </m:sSub>
                        </m:num>
                        <m:den>
                          <m:sSub>
                            <m:sSubPr>
                              <m:ctrlPr>
                                <a:rPr lang="en-GB" sz="2000" i="1">
                                  <a:latin typeface="Cambria Math"/>
                                </a:rPr>
                              </m:ctrlPr>
                            </m:sSubPr>
                            <m:e>
                              <m:r>
                                <a:rPr lang="en-GB" sz="2000" i="1">
                                  <a:latin typeface="Cambria Math"/>
                                </a:rPr>
                                <m:t>𝑄</m:t>
                              </m:r>
                            </m:e>
                            <m:sub>
                              <m:r>
                                <a:rPr lang="en-GB" sz="2000" b="0" i="1" smtClean="0">
                                  <a:latin typeface="Cambria Math"/>
                                </a:rPr>
                                <m:t>2</m:t>
                              </m:r>
                            </m:sub>
                          </m:sSub>
                        </m:den>
                      </m:f>
                    </m:oMath>
                  </m:oMathPara>
                </a14:m>
                <a:endParaRPr lang="en-GB" sz="2000" dirty="0"/>
              </a:p>
            </p:txBody>
          </p:sp>
        </mc:Choice>
        <mc:Fallback>
          <p:sp>
            <p:nvSpPr>
              <p:cNvPr id="6" name="TextBox 5"/>
              <p:cNvSpPr txBox="1">
                <a:spLocks noRot="1" noChangeAspect="1" noMove="1" noResize="1" noEditPoints="1" noAdjustHandles="1" noChangeArrowheads="1" noChangeShapeType="1" noTextEdit="1"/>
              </p:cNvSpPr>
              <p:nvPr/>
            </p:nvSpPr>
            <p:spPr>
              <a:xfrm>
                <a:off x="4338228" y="764704"/>
                <a:ext cx="4626260" cy="1336391"/>
              </a:xfrm>
              <a:prstGeom prst="rect">
                <a:avLst/>
              </a:prstGeom>
              <a:blipFill rotWithShape="1">
                <a:blip r:embed="rId3"/>
                <a:stretch>
                  <a:fillRect/>
                </a:stretch>
              </a:blipFill>
              <a:ln w="76200">
                <a:solidFill>
                  <a:schemeClr val="accent2"/>
                </a:solidFill>
              </a:ln>
              <a:effectLst>
                <a:glow rad="63500">
                  <a:schemeClr val="accent2">
                    <a:satMod val="175000"/>
                    <a:alpha val="40000"/>
                  </a:schemeClr>
                </a:glow>
              </a:effectLst>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07504" y="2078976"/>
                <a:ext cx="2880320" cy="89293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GB" sz="3600" b="1" i="1" smtClean="0">
                          <a:latin typeface="Cambria Math"/>
                        </a:rPr>
                        <m:t>𝑸</m:t>
                      </m:r>
                      <m:r>
                        <a:rPr lang="en-GB" sz="3600" b="1" i="1" smtClean="0">
                          <a:latin typeface="Cambria Math"/>
                          <a:ea typeface="Cambria Math"/>
                        </a:rPr>
                        <m:t>=</m:t>
                      </m:r>
                      <m:sSub>
                        <m:sSubPr>
                          <m:ctrlPr>
                            <a:rPr lang="en-GB" sz="3600" b="1" i="1" smtClean="0">
                              <a:latin typeface="Cambria Math"/>
                              <a:ea typeface="Cambria Math"/>
                            </a:rPr>
                          </m:ctrlPr>
                        </m:sSubPr>
                        <m:e>
                          <m:r>
                            <a:rPr lang="en-GB" sz="3600" b="1" i="1" smtClean="0">
                              <a:latin typeface="Cambria Math"/>
                              <a:ea typeface="Cambria Math"/>
                            </a:rPr>
                            <m:t>𝑸</m:t>
                          </m:r>
                        </m:e>
                        <m:sub>
                          <m:r>
                            <a:rPr lang="en-GB" sz="3600" b="1" i="1" smtClean="0">
                              <a:latin typeface="Cambria Math"/>
                              <a:ea typeface="Cambria Math"/>
                            </a:rPr>
                            <m:t>𝟎</m:t>
                          </m:r>
                        </m:sub>
                      </m:sSub>
                      <m:sSup>
                        <m:sSupPr>
                          <m:ctrlPr>
                            <a:rPr lang="en-GB" sz="3600" b="1" i="1" smtClean="0">
                              <a:latin typeface="Cambria Math"/>
                              <a:ea typeface="Cambria Math"/>
                            </a:rPr>
                          </m:ctrlPr>
                        </m:sSupPr>
                        <m:e>
                          <m:r>
                            <a:rPr lang="en-GB" sz="3600" b="1" i="1" smtClean="0">
                              <a:latin typeface="Cambria Math"/>
                              <a:ea typeface="Cambria Math"/>
                            </a:rPr>
                            <m:t>𝒆</m:t>
                          </m:r>
                        </m:e>
                        <m:sup>
                          <m:r>
                            <a:rPr lang="en-GB" sz="3600" b="1" i="1" smtClean="0">
                              <a:latin typeface="Cambria Math"/>
                              <a:ea typeface="Cambria Math"/>
                            </a:rPr>
                            <m:t>− </m:t>
                          </m:r>
                          <m:f>
                            <m:fPr>
                              <m:ctrlPr>
                                <a:rPr lang="en-GB" sz="3600" b="1" i="1" smtClean="0">
                                  <a:latin typeface="Cambria Math"/>
                                  <a:ea typeface="Cambria Math"/>
                                </a:rPr>
                              </m:ctrlPr>
                            </m:fPr>
                            <m:num>
                              <m:r>
                                <a:rPr lang="en-GB" sz="3600" b="1" i="1" smtClean="0">
                                  <a:latin typeface="Cambria Math"/>
                                  <a:ea typeface="Cambria Math"/>
                                </a:rPr>
                                <m:t>𝒕</m:t>
                              </m:r>
                            </m:num>
                            <m:den>
                              <m:r>
                                <a:rPr lang="en-GB" sz="3600" b="1" i="1" smtClean="0">
                                  <a:latin typeface="Cambria Math"/>
                                  <a:ea typeface="Cambria Math"/>
                                </a:rPr>
                                <m:t>𝑪𝑹</m:t>
                              </m:r>
                            </m:den>
                          </m:f>
                        </m:sup>
                      </m:sSup>
                    </m:oMath>
                  </m:oMathPara>
                </a14:m>
                <a:endParaRPr lang="en-GB" sz="3600" b="1" dirty="0"/>
              </a:p>
            </p:txBody>
          </p:sp>
        </mc:Choice>
        <mc:Fallback>
          <p:sp>
            <p:nvSpPr>
              <p:cNvPr id="7" name="TextBox 6"/>
              <p:cNvSpPr txBox="1">
                <a:spLocks noRot="1" noChangeAspect="1" noMove="1" noResize="1" noEditPoints="1" noAdjustHandles="1" noChangeArrowheads="1" noChangeShapeType="1" noTextEdit="1"/>
              </p:cNvSpPr>
              <p:nvPr/>
            </p:nvSpPr>
            <p:spPr>
              <a:xfrm>
                <a:off x="107504" y="2078976"/>
                <a:ext cx="2880320" cy="892937"/>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110075" y="3062181"/>
                <a:ext cx="2880320" cy="9380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4000" b="1" dirty="0" smtClean="0">
                    <a:latin typeface="Cambria Math" pitchFamily="18" charset="0"/>
                    <a:ea typeface="Cambria Math" pitchFamily="18" charset="0"/>
                  </a:rPr>
                  <a:t>V</a:t>
                </a:r>
                <a14:m>
                  <m:oMath xmlns:m="http://schemas.openxmlformats.org/officeDocument/2006/math">
                    <m:r>
                      <a:rPr lang="en-GB" sz="4000" b="1" i="1" smtClean="0">
                        <a:latin typeface="Cambria Math"/>
                        <a:ea typeface="Cambria Math"/>
                      </a:rPr>
                      <m:t>=</m:t>
                    </m:r>
                    <m:sSub>
                      <m:sSubPr>
                        <m:ctrlPr>
                          <a:rPr lang="en-GB" sz="4000" b="1" i="1" smtClean="0">
                            <a:latin typeface="Cambria Math"/>
                            <a:ea typeface="Cambria Math"/>
                          </a:rPr>
                        </m:ctrlPr>
                      </m:sSubPr>
                      <m:e>
                        <m:r>
                          <a:rPr lang="en-GB" sz="4000" b="1" i="1" smtClean="0">
                            <a:latin typeface="Cambria Math"/>
                            <a:ea typeface="Cambria Math"/>
                          </a:rPr>
                          <m:t>𝑽</m:t>
                        </m:r>
                      </m:e>
                      <m:sub>
                        <m:r>
                          <a:rPr lang="en-GB" sz="4000" b="1" i="1" smtClean="0">
                            <a:latin typeface="Cambria Math"/>
                            <a:ea typeface="Cambria Math"/>
                          </a:rPr>
                          <m:t>𝟎</m:t>
                        </m:r>
                      </m:sub>
                    </m:sSub>
                    <m:sSup>
                      <m:sSupPr>
                        <m:ctrlPr>
                          <a:rPr lang="en-GB" sz="4000" b="1" i="1" smtClean="0">
                            <a:latin typeface="Cambria Math"/>
                            <a:ea typeface="Cambria Math"/>
                          </a:rPr>
                        </m:ctrlPr>
                      </m:sSupPr>
                      <m:e>
                        <m:r>
                          <a:rPr lang="en-GB" sz="4000" b="1" i="1" smtClean="0">
                            <a:latin typeface="Cambria Math"/>
                            <a:ea typeface="Cambria Math"/>
                          </a:rPr>
                          <m:t>𝒆</m:t>
                        </m:r>
                      </m:e>
                      <m:sup>
                        <m:r>
                          <a:rPr lang="en-GB" sz="4000" b="1" i="1" smtClean="0">
                            <a:latin typeface="Cambria Math"/>
                            <a:ea typeface="Cambria Math"/>
                          </a:rPr>
                          <m:t>− </m:t>
                        </m:r>
                        <m:f>
                          <m:fPr>
                            <m:ctrlPr>
                              <a:rPr lang="en-GB" sz="4000" b="1" i="1" smtClean="0">
                                <a:latin typeface="Cambria Math"/>
                                <a:ea typeface="Cambria Math"/>
                              </a:rPr>
                            </m:ctrlPr>
                          </m:fPr>
                          <m:num>
                            <m:r>
                              <a:rPr lang="en-GB" sz="4000" b="1" i="1" smtClean="0">
                                <a:latin typeface="Cambria Math"/>
                                <a:ea typeface="Cambria Math"/>
                              </a:rPr>
                              <m:t>𝒕</m:t>
                            </m:r>
                          </m:num>
                          <m:den>
                            <m:r>
                              <a:rPr lang="en-GB" sz="4000" b="1" i="1" smtClean="0">
                                <a:latin typeface="Cambria Math"/>
                                <a:ea typeface="Cambria Math"/>
                              </a:rPr>
                              <m:t>𝑪𝑹</m:t>
                            </m:r>
                          </m:den>
                        </m:f>
                      </m:sup>
                    </m:sSup>
                  </m:oMath>
                </a14:m>
                <a:endParaRPr lang="en-GB" sz="4000" b="1" dirty="0"/>
              </a:p>
            </p:txBody>
          </p:sp>
        </mc:Choice>
        <mc:Fallback>
          <p:sp>
            <p:nvSpPr>
              <p:cNvPr id="10" name="TextBox 9"/>
              <p:cNvSpPr txBox="1">
                <a:spLocks noRot="1" noChangeAspect="1" noMove="1" noResize="1" noEditPoints="1" noAdjustHandles="1" noChangeArrowheads="1" noChangeShapeType="1" noTextEdit="1"/>
              </p:cNvSpPr>
              <p:nvPr/>
            </p:nvSpPr>
            <p:spPr>
              <a:xfrm>
                <a:off x="110075" y="3062181"/>
                <a:ext cx="2880320" cy="938077"/>
              </a:xfrm>
              <a:prstGeom prst="rect">
                <a:avLst/>
              </a:prstGeom>
              <a:blipFill rotWithShape="1">
                <a:blip r:embed="rId5"/>
                <a:stretch>
                  <a:fillRect l="-6918" b="-23418"/>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107504" y="4066185"/>
                <a:ext cx="2880320" cy="102245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4400" b="1" dirty="0" smtClean="0">
                    <a:latin typeface="Cambria Math" pitchFamily="18" charset="0"/>
                    <a:ea typeface="Cambria Math" pitchFamily="18" charset="0"/>
                  </a:rPr>
                  <a:t>I</a:t>
                </a:r>
                <a14:m>
                  <m:oMath xmlns:m="http://schemas.openxmlformats.org/officeDocument/2006/math">
                    <m:r>
                      <a:rPr lang="en-GB" sz="4400" b="1" i="1" smtClean="0">
                        <a:latin typeface="Cambria Math"/>
                        <a:ea typeface="Cambria Math"/>
                      </a:rPr>
                      <m:t>=</m:t>
                    </m:r>
                    <m:sSub>
                      <m:sSubPr>
                        <m:ctrlPr>
                          <a:rPr lang="en-GB" sz="4400" b="1" i="1" smtClean="0">
                            <a:latin typeface="Cambria Math"/>
                            <a:ea typeface="Cambria Math"/>
                          </a:rPr>
                        </m:ctrlPr>
                      </m:sSubPr>
                      <m:e>
                        <m:r>
                          <a:rPr lang="en-GB" sz="4400" b="1" i="1" smtClean="0">
                            <a:latin typeface="Cambria Math"/>
                            <a:ea typeface="Cambria Math"/>
                          </a:rPr>
                          <m:t>𝑰</m:t>
                        </m:r>
                      </m:e>
                      <m:sub>
                        <m:r>
                          <a:rPr lang="en-GB" sz="4400" b="1" i="1" smtClean="0">
                            <a:latin typeface="Cambria Math"/>
                            <a:ea typeface="Cambria Math"/>
                          </a:rPr>
                          <m:t>𝟎</m:t>
                        </m:r>
                      </m:sub>
                    </m:sSub>
                    <m:sSup>
                      <m:sSupPr>
                        <m:ctrlPr>
                          <a:rPr lang="en-GB" sz="4400" b="1" i="1" smtClean="0">
                            <a:latin typeface="Cambria Math"/>
                            <a:ea typeface="Cambria Math"/>
                          </a:rPr>
                        </m:ctrlPr>
                      </m:sSupPr>
                      <m:e>
                        <m:r>
                          <a:rPr lang="en-GB" sz="4400" b="1" i="1" smtClean="0">
                            <a:latin typeface="Cambria Math"/>
                            <a:ea typeface="Cambria Math"/>
                          </a:rPr>
                          <m:t>𝒆</m:t>
                        </m:r>
                      </m:e>
                      <m:sup>
                        <m:r>
                          <a:rPr lang="en-GB" sz="4400" b="1" i="1" smtClean="0">
                            <a:latin typeface="Cambria Math"/>
                            <a:ea typeface="Cambria Math"/>
                          </a:rPr>
                          <m:t>− </m:t>
                        </m:r>
                        <m:f>
                          <m:fPr>
                            <m:ctrlPr>
                              <a:rPr lang="en-GB" sz="4400" b="1" i="1" smtClean="0">
                                <a:latin typeface="Cambria Math"/>
                                <a:ea typeface="Cambria Math"/>
                              </a:rPr>
                            </m:ctrlPr>
                          </m:fPr>
                          <m:num>
                            <m:r>
                              <a:rPr lang="en-GB" sz="4400" b="1" i="1" smtClean="0">
                                <a:latin typeface="Cambria Math"/>
                                <a:ea typeface="Cambria Math"/>
                              </a:rPr>
                              <m:t>𝒕</m:t>
                            </m:r>
                          </m:num>
                          <m:den>
                            <m:r>
                              <a:rPr lang="en-GB" sz="4400" b="1" i="1" smtClean="0">
                                <a:latin typeface="Cambria Math"/>
                                <a:ea typeface="Cambria Math"/>
                              </a:rPr>
                              <m:t>𝑪𝑹</m:t>
                            </m:r>
                          </m:den>
                        </m:f>
                      </m:sup>
                    </m:sSup>
                  </m:oMath>
                </a14:m>
                <a:endParaRPr lang="en-GB" sz="4400" b="1" dirty="0"/>
              </a:p>
            </p:txBody>
          </p:sp>
        </mc:Choice>
        <mc:Fallback>
          <p:sp>
            <p:nvSpPr>
              <p:cNvPr id="11" name="TextBox 10"/>
              <p:cNvSpPr txBox="1">
                <a:spLocks noRot="1" noChangeAspect="1" noMove="1" noResize="1" noEditPoints="1" noAdjustHandles="1" noChangeArrowheads="1" noChangeShapeType="1" noTextEdit="1"/>
              </p:cNvSpPr>
              <p:nvPr/>
            </p:nvSpPr>
            <p:spPr>
              <a:xfrm>
                <a:off x="107504" y="4066185"/>
                <a:ext cx="2880320" cy="1022459"/>
              </a:xfrm>
              <a:prstGeom prst="rect">
                <a:avLst/>
              </a:prstGeom>
              <a:blipFill rotWithShape="1">
                <a:blip r:embed="rId6"/>
                <a:stretch>
                  <a:fillRect l="-8193" b="-24419"/>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3568" y="5192032"/>
                <a:ext cx="4220400" cy="1644937"/>
              </a:xfrm>
              <a:prstGeom prst="rect">
                <a:avLst/>
              </a:prstGeom>
              <a:solidFill>
                <a:schemeClr val="accent1">
                  <a:lumMod val="20000"/>
                  <a:lumOff val="80000"/>
                </a:schemeClr>
              </a:solidFill>
            </p:spPr>
            <p:txBody>
              <a:bodyPr wrap="square" rtlCol="0">
                <a:spAutoFit/>
              </a:bodyPr>
              <a:lstStyle/>
              <a:p>
                <a:r>
                  <a:rPr lang="en-GB" b="1" u="sng" dirty="0" smtClean="0">
                    <a:effectLst>
                      <a:outerShdw blurRad="38100" dist="38100" dir="2700000" algn="tl">
                        <a:srgbClr val="000000">
                          <a:alpha val="43137"/>
                        </a:srgbClr>
                      </a:outerShdw>
                    </a:effectLst>
                    <a:latin typeface="Comic Sans MS" pitchFamily="66" charset="0"/>
                  </a:rPr>
                  <a:t>Time Constant, CR </a:t>
                </a:r>
                <a:r>
                  <a:rPr lang="en-GB" b="1" dirty="0" smtClean="0">
                    <a:latin typeface="Comic Sans MS" pitchFamily="66" charset="0"/>
                  </a:rPr>
                  <a:t>is the time taken for the current, charge stored or potential difference to fall to </a:t>
                </a:r>
                <a14:m>
                  <m:oMath xmlns:m="http://schemas.openxmlformats.org/officeDocument/2006/math">
                    <m:f>
                      <m:fPr>
                        <m:ctrlPr>
                          <a:rPr lang="en-GB" sz="2000" b="1" i="1" smtClean="0">
                            <a:latin typeface="Cambria Math"/>
                          </a:rPr>
                        </m:ctrlPr>
                      </m:fPr>
                      <m:num>
                        <m:r>
                          <a:rPr lang="en-GB" sz="2000" b="1" i="1" smtClean="0">
                            <a:latin typeface="Cambria Math"/>
                          </a:rPr>
                          <m:t>𝟏</m:t>
                        </m:r>
                      </m:num>
                      <m:den>
                        <m:r>
                          <a:rPr lang="en-GB" sz="2000" b="1" i="1" smtClean="0">
                            <a:latin typeface="Cambria Math"/>
                          </a:rPr>
                          <m:t>𝒆</m:t>
                        </m:r>
                      </m:den>
                    </m:f>
                  </m:oMath>
                </a14:m>
                <a:r>
                  <a:rPr lang="en-GB" sz="2000" b="1" dirty="0" smtClean="0">
                    <a:latin typeface="Comic Sans MS" pitchFamily="66" charset="0"/>
                  </a:rPr>
                  <a:t> </a:t>
                </a:r>
                <a:r>
                  <a:rPr lang="en-GB" b="1" dirty="0" smtClean="0">
                    <a:latin typeface="Comic Sans MS" pitchFamily="66" charset="0"/>
                  </a:rPr>
                  <a:t>of its initial value. Time constant is measured in seconds. </a:t>
                </a:r>
                <a:endParaRPr lang="en-GB" b="1" dirty="0">
                  <a:latin typeface="Comic Sans MS" pitchFamily="66"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63568" y="5192032"/>
                <a:ext cx="4220400" cy="1644937"/>
              </a:xfrm>
              <a:prstGeom prst="rect">
                <a:avLst/>
              </a:prstGeom>
              <a:blipFill rotWithShape="1">
                <a:blip r:embed="rId7"/>
                <a:stretch>
                  <a:fillRect l="-1299" t="-1852" b="-5185"/>
                </a:stretch>
              </a:blipFill>
            </p:spPr>
            <p:txBody>
              <a:bodyPr/>
              <a:lstStyle/>
              <a:p>
                <a:r>
                  <a:rPr lang="en-GB">
                    <a:noFill/>
                  </a:rPr>
                  <a:t> </a:t>
                </a:r>
              </a:p>
            </p:txBody>
          </p:sp>
        </mc:Fallback>
      </mc:AlternateContent>
      <p:sp>
        <p:nvSpPr>
          <p:cNvPr id="9" name="TextBox 8"/>
          <p:cNvSpPr txBox="1"/>
          <p:nvPr/>
        </p:nvSpPr>
        <p:spPr>
          <a:xfrm>
            <a:off x="4427984" y="4987042"/>
            <a:ext cx="4554252" cy="1754326"/>
          </a:xfrm>
          <a:prstGeom prst="rect">
            <a:avLst/>
          </a:prstGeom>
          <a:noFill/>
        </p:spPr>
        <p:txBody>
          <a:bodyPr wrap="square" rtlCol="0">
            <a:spAutoFit/>
          </a:bodyPr>
          <a:lstStyle/>
          <a:p>
            <a:r>
              <a:rPr lang="en-GB" i="1" dirty="0" smtClean="0"/>
              <a:t>For a large value of C, a lot of charge is stored. It takes longer for the capacitor to discharge, so the time constant is large. With a large value of R, the current will be small, so again, the capacitor will take a long time to discharge and so the time constant will be large. </a:t>
            </a:r>
            <a:endParaRPr lang="en-GB" i="1" dirty="0"/>
          </a:p>
        </p:txBody>
      </p:sp>
      <p:sp>
        <p:nvSpPr>
          <p:cNvPr id="12" name="Oval 11"/>
          <p:cNvSpPr/>
          <p:nvPr/>
        </p:nvSpPr>
        <p:spPr>
          <a:xfrm>
            <a:off x="2051720" y="4509120"/>
            <a:ext cx="648073" cy="47792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a:stCxn id="12" idx="6"/>
          </p:cNvCxnSpPr>
          <p:nvPr/>
        </p:nvCxnSpPr>
        <p:spPr>
          <a:xfrm>
            <a:off x="2699793" y="4748081"/>
            <a:ext cx="1728191" cy="3405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64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30" y="116632"/>
            <a:ext cx="907850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4000" b="1" u="sng" dirty="0" smtClean="0">
                <a:latin typeface="Comic Sans MS" pitchFamily="66" charset="0"/>
              </a:rPr>
              <a:t>Using Capacitors…</a:t>
            </a:r>
            <a:endParaRPr lang="en-GB" sz="4000" b="1" u="sng" dirty="0">
              <a:latin typeface="Comic Sans MS" pitchFamily="66" charset="0"/>
            </a:endParaRPr>
          </a:p>
        </p:txBody>
      </p:sp>
      <p:pic>
        <p:nvPicPr>
          <p:cNvPr id="6146" name="Picture 2" descr="C:\Users\Paul Mush\AppData\Local\Microsoft\Windows\Temporary Internet Files\Content.IE5\XWM0T1JC\MC90043756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92370"/>
            <a:ext cx="2461081" cy="16165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63888" y="980728"/>
            <a:ext cx="5256584" cy="1754326"/>
          </a:xfrm>
          <a:prstGeom prst="rect">
            <a:avLst/>
          </a:prstGeom>
          <a:noFill/>
        </p:spPr>
        <p:txBody>
          <a:bodyPr wrap="square" rtlCol="0">
            <a:spAutoFit/>
          </a:bodyPr>
          <a:lstStyle/>
          <a:p>
            <a:pPr marL="342900" indent="-342900">
              <a:buAutoNum type="arabicPeriod"/>
            </a:pPr>
            <a:r>
              <a:rPr lang="en-GB" b="1" u="sng" dirty="0" smtClean="0">
                <a:latin typeface="Comic Sans MS" pitchFamily="66" charset="0"/>
              </a:rPr>
              <a:t>Camera Flashes </a:t>
            </a:r>
          </a:p>
          <a:p>
            <a:r>
              <a:rPr lang="en-GB" dirty="0" smtClean="0">
                <a:latin typeface="Comic Sans MS" pitchFamily="66" charset="0"/>
              </a:rPr>
              <a:t>A camera’s flashgun is powered by a capacitor which is charged from the battery via a system that increases the voltage. When a picture is taken, the charge is releases and flows rapidly through the lamp producing a flash. </a:t>
            </a:r>
            <a:endParaRPr lang="en-GB" dirty="0">
              <a:latin typeface="Comic Sans MS" pitchFamily="66" charset="0"/>
            </a:endParaRPr>
          </a:p>
        </p:txBody>
      </p:sp>
      <p:sp>
        <p:nvSpPr>
          <p:cNvPr id="6" name="TextBox 5"/>
          <p:cNvSpPr txBox="1"/>
          <p:nvPr/>
        </p:nvSpPr>
        <p:spPr>
          <a:xfrm>
            <a:off x="15586" y="2855043"/>
            <a:ext cx="6428622" cy="1754326"/>
          </a:xfrm>
          <a:prstGeom prst="rect">
            <a:avLst/>
          </a:prstGeom>
          <a:noFill/>
        </p:spPr>
        <p:txBody>
          <a:bodyPr wrap="square" rtlCol="0">
            <a:spAutoFit/>
          </a:bodyPr>
          <a:lstStyle/>
          <a:p>
            <a:r>
              <a:rPr lang="en-GB" b="1" u="sng" dirty="0" smtClean="0">
                <a:latin typeface="Comic Sans MS" pitchFamily="66" charset="0"/>
              </a:rPr>
              <a:t>2. Lasers in Nuclear Fusion </a:t>
            </a:r>
          </a:p>
          <a:p>
            <a:r>
              <a:rPr lang="en-GB" dirty="0" smtClean="0">
                <a:latin typeface="Comic Sans MS" pitchFamily="66" charset="0"/>
              </a:rPr>
              <a:t>Capacitors are charged to thousands of volts. Their energy is released to power lasers whose flash forces the atomic nuclei of hydrogen together, causing them to fuse to form helium nuclei. The fusion of the nuclei releases energy. </a:t>
            </a:r>
            <a:endParaRPr lang="en-GB" dirty="0">
              <a:latin typeface="Comic Sans MS" pitchFamily="66" charset="0"/>
            </a:endParaRPr>
          </a:p>
        </p:txBody>
      </p:sp>
      <p:pic>
        <p:nvPicPr>
          <p:cNvPr id="6147" name="Picture 3" descr="C:\Users\Paul Mush\AppData\Local\Microsoft\Windows\Temporary Internet Files\Content.IE5\Q3Z67NBR\MC9002871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2674423"/>
            <a:ext cx="1872208" cy="20735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374490" y="4843026"/>
            <a:ext cx="6738240" cy="1754326"/>
          </a:xfrm>
          <a:prstGeom prst="rect">
            <a:avLst/>
          </a:prstGeom>
          <a:noFill/>
        </p:spPr>
        <p:txBody>
          <a:bodyPr wrap="square" rtlCol="0">
            <a:spAutoFit/>
          </a:bodyPr>
          <a:lstStyle/>
          <a:p>
            <a:r>
              <a:rPr lang="en-GB" b="1" u="sng" dirty="0" smtClean="0">
                <a:latin typeface="Comic Sans MS" pitchFamily="66" charset="0"/>
              </a:rPr>
              <a:t>3. Back up power supplies in computers</a:t>
            </a:r>
          </a:p>
          <a:p>
            <a:r>
              <a:rPr lang="en-GB" dirty="0" smtClean="0">
                <a:latin typeface="Comic Sans MS" pitchFamily="66" charset="0"/>
              </a:rPr>
              <a:t>Capacitors with a high capacitance but small volume are used as back up power supplies. They are charged up when the computer is in use, then if the battery or mains supply fails, they provide the electrical power needed to save data and shut the computer down safely.  </a:t>
            </a:r>
            <a:endParaRPr lang="en-GB" dirty="0">
              <a:latin typeface="Comic Sans MS" pitchFamily="66" charset="0"/>
            </a:endParaRPr>
          </a:p>
        </p:txBody>
      </p:sp>
      <p:pic>
        <p:nvPicPr>
          <p:cNvPr id="6148" name="Picture 4" descr="C:\Users\Paul Mush\AppData\Local\Microsoft\Windows\Temporary Internet Files\Content.IE5\68BE52QE\MC9003912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35464" y="4861149"/>
            <a:ext cx="1977141" cy="1824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990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922</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Capacitors </vt:lpstr>
      <vt:lpstr>PowerPoint Presentation</vt:lpstr>
      <vt:lpstr>PowerPoint Presentation</vt:lpstr>
      <vt:lpstr>PowerPoint Presentation</vt:lpstr>
      <vt:lpstr>PowerPoint Presentation</vt:lpstr>
      <vt:lpstr>PowerPoint Presentation</vt:lpstr>
    </vt:vector>
  </TitlesOfParts>
  <Company>Winstanley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Capacitors </dc:title>
  <dc:creator>Winstanley College</dc:creator>
  <cp:lastModifiedBy>Paul Mushrow</cp:lastModifiedBy>
  <cp:revision>18</cp:revision>
  <dcterms:created xsi:type="dcterms:W3CDTF">2012-03-06T11:25:51Z</dcterms:created>
  <dcterms:modified xsi:type="dcterms:W3CDTF">2012-03-10T11:26:25Z</dcterms:modified>
</cp:coreProperties>
</file>